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97"/>
  </p:notesMasterIdLst>
  <p:sldIdLst>
    <p:sldId id="256" r:id="rId2"/>
    <p:sldId id="338" r:id="rId3"/>
    <p:sldId id="340" r:id="rId4"/>
    <p:sldId id="339" r:id="rId5"/>
    <p:sldId id="341" r:id="rId6"/>
    <p:sldId id="342" r:id="rId7"/>
    <p:sldId id="343" r:id="rId8"/>
    <p:sldId id="344" r:id="rId9"/>
    <p:sldId id="345" r:id="rId10"/>
    <p:sldId id="396" r:id="rId11"/>
    <p:sldId id="346" r:id="rId12"/>
    <p:sldId id="347" r:id="rId13"/>
    <p:sldId id="351" r:id="rId14"/>
    <p:sldId id="349" r:id="rId15"/>
    <p:sldId id="348" r:id="rId16"/>
    <p:sldId id="350" r:id="rId17"/>
    <p:sldId id="352" r:id="rId18"/>
    <p:sldId id="353" r:id="rId19"/>
    <p:sldId id="438" r:id="rId20"/>
    <p:sldId id="439" r:id="rId21"/>
    <p:sldId id="440" r:id="rId22"/>
    <p:sldId id="441" r:id="rId23"/>
    <p:sldId id="442" r:id="rId24"/>
    <p:sldId id="443" r:id="rId25"/>
    <p:sldId id="444" r:id="rId26"/>
    <p:sldId id="445" r:id="rId27"/>
    <p:sldId id="446" r:id="rId28"/>
    <p:sldId id="447" r:id="rId29"/>
    <p:sldId id="448" r:id="rId30"/>
    <p:sldId id="449" r:id="rId31"/>
    <p:sldId id="450" r:id="rId32"/>
    <p:sldId id="451" r:id="rId33"/>
    <p:sldId id="452" r:id="rId34"/>
    <p:sldId id="453" r:id="rId35"/>
    <p:sldId id="454" r:id="rId36"/>
    <p:sldId id="455" r:id="rId37"/>
    <p:sldId id="456" r:id="rId38"/>
    <p:sldId id="358" r:id="rId39"/>
    <p:sldId id="362" r:id="rId40"/>
    <p:sldId id="359" r:id="rId41"/>
    <p:sldId id="360" r:id="rId42"/>
    <p:sldId id="361" r:id="rId43"/>
    <p:sldId id="304" r:id="rId44"/>
    <p:sldId id="364" r:id="rId45"/>
    <p:sldId id="366" r:id="rId46"/>
    <p:sldId id="363" r:id="rId47"/>
    <p:sldId id="367" r:id="rId48"/>
    <p:sldId id="368" r:id="rId49"/>
    <p:sldId id="330" r:id="rId50"/>
    <p:sldId id="331" r:id="rId51"/>
    <p:sldId id="332" r:id="rId52"/>
    <p:sldId id="333" r:id="rId53"/>
    <p:sldId id="334" r:id="rId54"/>
    <p:sldId id="335" r:id="rId55"/>
    <p:sldId id="369" r:id="rId56"/>
    <p:sldId id="371" r:id="rId57"/>
    <p:sldId id="372" r:id="rId58"/>
    <p:sldId id="373" r:id="rId59"/>
    <p:sldId id="374" r:id="rId60"/>
    <p:sldId id="370" r:id="rId61"/>
    <p:sldId id="313" r:id="rId62"/>
    <p:sldId id="375" r:id="rId63"/>
    <p:sldId id="376" r:id="rId64"/>
    <p:sldId id="377" r:id="rId65"/>
    <p:sldId id="378" r:id="rId66"/>
    <p:sldId id="337" r:id="rId67"/>
    <p:sldId id="457" r:id="rId68"/>
    <p:sldId id="458" r:id="rId69"/>
    <p:sldId id="459" r:id="rId70"/>
    <p:sldId id="460" r:id="rId71"/>
    <p:sldId id="461" r:id="rId72"/>
    <p:sldId id="462" r:id="rId73"/>
    <p:sldId id="463" r:id="rId74"/>
    <p:sldId id="464" r:id="rId75"/>
    <p:sldId id="465" r:id="rId76"/>
    <p:sldId id="466" r:id="rId77"/>
    <p:sldId id="467" r:id="rId78"/>
    <p:sldId id="468" r:id="rId79"/>
    <p:sldId id="469" r:id="rId80"/>
    <p:sldId id="470" r:id="rId81"/>
    <p:sldId id="471" r:id="rId82"/>
    <p:sldId id="379" r:id="rId83"/>
    <p:sldId id="380" r:id="rId84"/>
    <p:sldId id="381" r:id="rId85"/>
    <p:sldId id="382" r:id="rId86"/>
    <p:sldId id="383" r:id="rId87"/>
    <p:sldId id="384" r:id="rId88"/>
    <p:sldId id="385" r:id="rId89"/>
    <p:sldId id="386" r:id="rId90"/>
    <p:sldId id="387" r:id="rId91"/>
    <p:sldId id="388" r:id="rId92"/>
    <p:sldId id="390" r:id="rId93"/>
    <p:sldId id="391" r:id="rId94"/>
    <p:sldId id="392" r:id="rId95"/>
    <p:sldId id="393" r:id="rId9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74" autoAdjust="0"/>
    <p:restoredTop sz="95662" autoAdjust="0"/>
  </p:normalViewPr>
  <p:slideViewPr>
    <p:cSldViewPr snapToGrid="0" snapToObjects="1">
      <p:cViewPr>
        <p:scale>
          <a:sx n="75" d="100"/>
          <a:sy n="75" d="100"/>
        </p:scale>
        <p:origin x="324" y="18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EA7133-B679-A14A-9C45-A0F7BF8C6895}" type="datetimeFigureOut">
              <a:rPr lang="en-NL" smtClean="0"/>
              <a:t>19/04/2024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071851-7E59-7242-AE17-FFBF1F2AB1B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25422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71851-7E59-7242-AE17-FFBF1F2AB1BC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179762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g2b869190f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8" name="Google Shape;2578;g2b869190f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g2bcae2b8065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1" name="Google Shape;2591;g2bcae2b8065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bcae2b8065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bcae2b8065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g2bcae2b8065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9" name="Google Shape;2619;g2bcae2b8065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" name="Google Shape;2631;g2bcae2b8065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2" name="Google Shape;2632;g2bcae2b8065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g2bf4e88435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5" name="Google Shape;2645;g2bf4e884354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g2bf4e88435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8" name="Google Shape;2658;g2bf4e88435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Google Shape;2674;g2bcae2b8065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5" name="Google Shape;2675;g2bcae2b8065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Google Shape;2687;g2bf4e88435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8" name="Google Shape;2688;g2bf4e88435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g2bf4e88435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0" name="Google Shape;2710;g2bf4e884354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71851-7E59-7242-AE17-FFBF1F2AB1BC}" type="slidenum">
              <a:rPr lang="en-NL" smtClean="0"/>
              <a:t>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229054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6" name="Google Shape;2726;g2bf4e884354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7" name="Google Shape;2727;g2bf4e884354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9" name="Google Shape;2739;g2bf4e884354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0" name="Google Shape;2740;g2bf4e884354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2" name="Google Shape;2752;g2bf4e884354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3" name="Google Shape;2753;g2bf4e884354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71851-7E59-7242-AE17-FFBF1F2AB1BC}" type="slidenum">
              <a:rPr lang="en-NL" smtClean="0"/>
              <a:t>38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752159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71851-7E59-7242-AE17-FFBF1F2AB1BC}" type="slidenum">
              <a:rPr lang="en-NL" smtClean="0"/>
              <a:t>39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375382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71851-7E59-7242-AE17-FFBF1F2AB1BC}" type="slidenum">
              <a:rPr lang="en-NL" smtClean="0"/>
              <a:t>40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268761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71851-7E59-7242-AE17-FFBF1F2AB1BC}" type="slidenum">
              <a:rPr lang="en-NL" smtClean="0"/>
              <a:t>41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197917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71851-7E59-7242-AE17-FFBF1F2AB1BC}" type="slidenum">
              <a:rPr lang="en-NL" smtClean="0"/>
              <a:t>42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986787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a9e4fd7705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2a9e4fd7705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Deep dive into advanced algorithms: neural networks, ensemble methods.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71851-7E59-7242-AE17-FFBF1F2AB1BC}" type="slidenum">
              <a:rPr lang="en-NL" smtClean="0"/>
              <a:t>44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45385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71851-7E59-7242-AE17-FFBF1F2AB1BC}" type="slidenum">
              <a:rPr lang="en-NL" smtClean="0"/>
              <a:t>18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071381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71851-7E59-7242-AE17-FFBF1F2AB1BC}" type="slidenum">
              <a:rPr lang="en-NL" smtClean="0"/>
              <a:t>45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97934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71851-7E59-7242-AE17-FFBF1F2AB1BC}" type="slidenum">
              <a:rPr lang="en-NL" smtClean="0"/>
              <a:t>46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908188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71851-7E59-7242-AE17-FFBF1F2AB1BC}" type="slidenum">
              <a:rPr lang="en-NL" smtClean="0"/>
              <a:t>47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592661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71851-7E59-7242-AE17-FFBF1F2AB1BC}" type="slidenum">
              <a:rPr lang="en-NL" smtClean="0"/>
              <a:t>48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033722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2acef6fb65d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2acef6fb65d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2acef6fb65d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2acef6fb65d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2acef6fb65d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2acef6fb65d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2acef6fb65d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2acef6fb65d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2acef6fb65d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2acef6fb65d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2acef6fb65d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2acef6fb65d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g2bcae2b806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3" name="Google Shape;2493;g2bcae2b806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71851-7E59-7242-AE17-FFBF1F2AB1BC}" type="slidenum">
              <a:rPr lang="en-NL" smtClean="0"/>
              <a:t>55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087953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71851-7E59-7242-AE17-FFBF1F2AB1BC}" type="slidenum">
              <a:rPr lang="en-NL" smtClean="0"/>
              <a:t>56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99067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71851-7E59-7242-AE17-FFBF1F2AB1BC}" type="slidenum">
              <a:rPr lang="en-NL" smtClean="0"/>
              <a:t>57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547088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71851-7E59-7242-AE17-FFBF1F2AB1BC}" type="slidenum">
              <a:rPr lang="en-NL" smtClean="0"/>
              <a:t>58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45927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71851-7E59-7242-AE17-FFBF1F2AB1BC}" type="slidenum">
              <a:rPr lang="en-NL" smtClean="0"/>
              <a:t>59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248934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71851-7E59-7242-AE17-FFBF1F2AB1BC}" type="slidenum">
              <a:rPr lang="en-NL" smtClean="0"/>
              <a:t>60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297380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ab25584ee6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ab25584ee6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Deep dive into advanced algorithms: neural networks, ensemble methods.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71851-7E59-7242-AE17-FFBF1F2AB1BC}" type="slidenum">
              <a:rPr lang="en-NL" smtClean="0"/>
              <a:t>62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469248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71851-7E59-7242-AE17-FFBF1F2AB1BC}" type="slidenum">
              <a:rPr lang="en-NL" smtClean="0"/>
              <a:t>63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605120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71851-7E59-7242-AE17-FFBF1F2AB1BC}" type="slidenum">
              <a:rPr lang="en-NL" smtClean="0"/>
              <a:t>64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65566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g29b230bbe70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6" name="Google Shape;2506;g29b230bbe70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71851-7E59-7242-AE17-FFBF1F2AB1BC}" type="slidenum">
              <a:rPr lang="en-NL" smtClean="0"/>
              <a:t>65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616136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2acef6fb65d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2acef6fb65d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2acef6fb65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2acef6fb65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2acef6fb65d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2acef6fb65d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2acef6fb65d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2acef6fb65d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2acef6fb65d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2acef6fb65d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2acef6fb65d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2acef6fb65d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2acef6fb65d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2acef6fb65d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2acef6fb65d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2acef6fb65d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2acef6fb65d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2acef6fb65d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4" name="Google Shape;2524;g2bcae2b806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5" name="Google Shape;2525;g2bcae2b806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2acef6fb65d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2acef6fb65d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2acef6fb65d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2acef6fb65d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2acef6fb65d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2acef6fb65d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2acef6fb65d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2acef6fb65d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2acef6fb65d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2acef6fb65d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2acef6fb65d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2acef6fb65d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2acef6fb65d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2acef6fb65d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71851-7E59-7242-AE17-FFBF1F2AB1BC}" type="slidenum">
              <a:rPr lang="en-NL" smtClean="0"/>
              <a:t>82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4090366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71851-7E59-7242-AE17-FFBF1F2AB1BC}" type="slidenum">
              <a:rPr lang="en-NL" smtClean="0"/>
              <a:t>83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0160114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71851-7E59-7242-AE17-FFBF1F2AB1BC}" type="slidenum">
              <a:rPr lang="en-NL" smtClean="0"/>
              <a:t>84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888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g2bcae2b8065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8" name="Google Shape;2538;g2bcae2b8065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71851-7E59-7242-AE17-FFBF1F2AB1BC}" type="slidenum">
              <a:rPr lang="en-NL" smtClean="0"/>
              <a:t>85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9160561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71851-7E59-7242-AE17-FFBF1F2AB1BC}" type="slidenum">
              <a:rPr lang="en-NL" smtClean="0"/>
              <a:t>86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3652807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71851-7E59-7242-AE17-FFBF1F2AB1BC}" type="slidenum">
              <a:rPr lang="en-NL" smtClean="0"/>
              <a:t>87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6979321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71851-7E59-7242-AE17-FFBF1F2AB1BC}" type="slidenum">
              <a:rPr lang="en-NL" smtClean="0"/>
              <a:t>88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66946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71851-7E59-7242-AE17-FFBF1F2AB1BC}" type="slidenum">
              <a:rPr lang="en-NL" smtClean="0"/>
              <a:t>89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963403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71851-7E59-7242-AE17-FFBF1F2AB1BC}" type="slidenum">
              <a:rPr lang="en-NL" smtClean="0"/>
              <a:t>90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9842837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71851-7E59-7242-AE17-FFBF1F2AB1BC}" type="slidenum">
              <a:rPr lang="en-NL" smtClean="0"/>
              <a:t>91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9082043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71851-7E59-7242-AE17-FFBF1F2AB1BC}" type="slidenum">
              <a:rPr lang="en-NL" smtClean="0"/>
              <a:t>92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98892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71851-7E59-7242-AE17-FFBF1F2AB1BC}" type="slidenum">
              <a:rPr lang="en-NL" smtClean="0"/>
              <a:t>93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07648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71851-7E59-7242-AE17-FFBF1F2AB1BC}" type="slidenum">
              <a:rPr lang="en-NL" smtClean="0"/>
              <a:t>94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91293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g2bcae2b80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2" name="Google Shape;2552;g2bcae2b80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71851-7E59-7242-AE17-FFBF1F2AB1BC}" type="slidenum">
              <a:rPr lang="en-NL" smtClean="0"/>
              <a:t>95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29564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g2bcae2b806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5" name="Google Shape;2565;g2bcae2b806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207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470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378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284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1103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803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837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286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198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205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pPr/>
              <a:t>4/19/2024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976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730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r.wikipedia.org/wiki/Regresyon" TargetMode="External"/><Relationship Id="rId2" Type="http://schemas.openxmlformats.org/officeDocument/2006/relationships/hyperlink" Target="https://tr.wikipedia.org/wiki/%C4%B0statisti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ml-bagging-classifier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gi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gi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F8A3A-4B2D-A94A-92A4-0E1884F336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248828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FFD9AE0-0BC4-4E3A-8CF3-25E823F15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368" y="0"/>
            <a:ext cx="5275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658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nl-NL" dirty="0"/>
              <a:t>KNN </a:t>
            </a:r>
            <a:r>
              <a:rPr lang="nl-NL" dirty="0" err="1"/>
              <a:t>Regresyon</a:t>
            </a:r>
            <a:r>
              <a:rPr lang="nl-NL" dirty="0"/>
              <a:t> </a:t>
            </a:r>
            <a:r>
              <a:rPr lang="nl-NL" dirty="0" err="1"/>
              <a:t>Modeli</a:t>
            </a:r>
            <a:endParaRPr lang="en-N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DF57160-6A79-2148-9973-3F8947498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7525" y="2312194"/>
            <a:ext cx="6391275" cy="2857500"/>
          </a:xfrm>
        </p:spPr>
      </p:pic>
    </p:spTree>
    <p:extLst>
      <p:ext uri="{BB962C8B-B14F-4D97-AF65-F5344CB8AC3E}">
        <p14:creationId xmlns:p14="http://schemas.microsoft.com/office/powerpoint/2010/main" val="2722610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nl-NL" dirty="0"/>
              <a:t>SVR </a:t>
            </a:r>
            <a:r>
              <a:rPr lang="nl-NL" dirty="0" err="1"/>
              <a:t>Regresyon</a:t>
            </a:r>
            <a:r>
              <a:rPr lang="nl-NL" dirty="0"/>
              <a:t> </a:t>
            </a:r>
            <a:r>
              <a:rPr lang="nl-NL" dirty="0" err="1"/>
              <a:t>Modeli</a:t>
            </a:r>
            <a:endParaRPr lang="en-NL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60E5E19-6592-5448-A08F-60D5BD0767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7525" y="2312194"/>
            <a:ext cx="6391275" cy="2857500"/>
          </a:xfrm>
        </p:spPr>
      </p:pic>
    </p:spTree>
    <p:extLst>
      <p:ext uri="{BB962C8B-B14F-4D97-AF65-F5344CB8AC3E}">
        <p14:creationId xmlns:p14="http://schemas.microsoft.com/office/powerpoint/2010/main" val="2091220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nl-NL" dirty="0"/>
              <a:t>SVR </a:t>
            </a:r>
            <a:r>
              <a:rPr lang="nl-NL" dirty="0" err="1"/>
              <a:t>Regresyon</a:t>
            </a:r>
            <a:r>
              <a:rPr lang="nl-NL" dirty="0"/>
              <a:t> </a:t>
            </a:r>
            <a:r>
              <a:rPr lang="nl-NL" dirty="0" err="1"/>
              <a:t>Modeli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3AF7A-65ED-5444-BCC0-91F88E440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58143"/>
            <a:ext cx="9905999" cy="3541714"/>
          </a:xfrm>
        </p:spPr>
        <p:txBody>
          <a:bodyPr/>
          <a:lstStyle/>
          <a:p>
            <a:r>
              <a:rPr lang="en-GB" dirty="0" err="1"/>
              <a:t>Destek</a:t>
            </a:r>
            <a:r>
              <a:rPr lang="en-GB" dirty="0"/>
              <a:t> </a:t>
            </a:r>
            <a:r>
              <a:rPr lang="en-GB" dirty="0" err="1"/>
              <a:t>vektör</a:t>
            </a:r>
            <a:r>
              <a:rPr lang="en-GB" dirty="0"/>
              <a:t> </a:t>
            </a:r>
            <a:r>
              <a:rPr lang="en-GB" dirty="0" err="1"/>
              <a:t>algoritması</a:t>
            </a:r>
            <a:r>
              <a:rPr lang="en-GB" dirty="0"/>
              <a:t> ilk </a:t>
            </a:r>
            <a:r>
              <a:rPr lang="en-GB" dirty="0" err="1"/>
              <a:t>başta</a:t>
            </a:r>
            <a:r>
              <a:rPr lang="en-GB" dirty="0"/>
              <a:t> </a:t>
            </a:r>
            <a:r>
              <a:rPr lang="en-GB" dirty="0" err="1"/>
              <a:t>sınıflandırma</a:t>
            </a:r>
            <a:r>
              <a:rPr lang="en-GB" dirty="0"/>
              <a:t> </a:t>
            </a:r>
            <a:r>
              <a:rPr lang="en-GB" dirty="0" err="1"/>
              <a:t>için</a:t>
            </a:r>
            <a:r>
              <a:rPr lang="en-GB" dirty="0"/>
              <a:t> </a:t>
            </a:r>
            <a:r>
              <a:rPr lang="en-GB" dirty="0" err="1"/>
              <a:t>çıkmış</a:t>
            </a:r>
            <a:r>
              <a:rPr lang="en-GB" dirty="0"/>
              <a:t> </a:t>
            </a:r>
            <a:r>
              <a:rPr lang="en-GB" dirty="0" err="1"/>
              <a:t>bir</a:t>
            </a:r>
            <a:r>
              <a:rPr lang="en-GB" dirty="0"/>
              <a:t> </a:t>
            </a:r>
            <a:r>
              <a:rPr lang="en-GB" dirty="0" err="1"/>
              <a:t>algoritma</a:t>
            </a:r>
            <a:r>
              <a:rPr lang="en-GB" dirty="0"/>
              <a:t> </a:t>
            </a:r>
            <a:r>
              <a:rPr lang="en-GB" dirty="0" err="1"/>
              <a:t>olmasına</a:t>
            </a:r>
            <a:r>
              <a:rPr lang="en-GB" dirty="0"/>
              <a:t> </a:t>
            </a:r>
            <a:r>
              <a:rPr lang="en-GB" dirty="0" err="1"/>
              <a:t>rağmen</a:t>
            </a:r>
            <a:r>
              <a:rPr lang="en-GB" dirty="0"/>
              <a:t> </a:t>
            </a:r>
            <a:r>
              <a:rPr lang="en-GB" dirty="0" err="1"/>
              <a:t>regresyon</a:t>
            </a:r>
            <a:r>
              <a:rPr lang="en-GB" dirty="0"/>
              <a:t> </a:t>
            </a:r>
            <a:r>
              <a:rPr lang="en-GB" dirty="0" err="1"/>
              <a:t>için</a:t>
            </a:r>
            <a:r>
              <a:rPr lang="en-GB" dirty="0"/>
              <a:t> de </a:t>
            </a:r>
            <a:r>
              <a:rPr lang="en-GB" dirty="0" err="1"/>
              <a:t>kullanılmaktadır</a:t>
            </a:r>
            <a:r>
              <a:rPr lang="en-GB" dirty="0"/>
              <a:t>. </a:t>
            </a:r>
            <a:r>
              <a:rPr lang="en-GB" dirty="0" err="1"/>
              <a:t>Sınıflandırma</a:t>
            </a:r>
            <a:r>
              <a:rPr lang="en-GB" dirty="0"/>
              <a:t> </a:t>
            </a:r>
            <a:r>
              <a:rPr lang="en-GB" dirty="0" err="1"/>
              <a:t>işlemleri</a:t>
            </a:r>
            <a:r>
              <a:rPr lang="en-GB" dirty="0"/>
              <a:t> </a:t>
            </a:r>
            <a:r>
              <a:rPr lang="en-GB" dirty="0" err="1"/>
              <a:t>için</a:t>
            </a:r>
            <a:r>
              <a:rPr lang="en-GB" dirty="0"/>
              <a:t> SVM </a:t>
            </a:r>
            <a:r>
              <a:rPr lang="en-GB" dirty="0" err="1"/>
              <a:t>yani</a:t>
            </a:r>
            <a:r>
              <a:rPr lang="en-GB" dirty="0"/>
              <a:t> Support Vector Machine </a:t>
            </a:r>
            <a:r>
              <a:rPr lang="en-GB" dirty="0" err="1"/>
              <a:t>kullanılırken</a:t>
            </a:r>
            <a:r>
              <a:rPr lang="en-GB" dirty="0"/>
              <a:t> </a:t>
            </a:r>
            <a:r>
              <a:rPr lang="en-GB" dirty="0" err="1"/>
              <a:t>regresyon</a:t>
            </a:r>
            <a:r>
              <a:rPr lang="en-GB" dirty="0"/>
              <a:t> </a:t>
            </a:r>
            <a:r>
              <a:rPr lang="en-GB" dirty="0" err="1"/>
              <a:t>için</a:t>
            </a:r>
            <a:r>
              <a:rPr lang="en-GB" dirty="0"/>
              <a:t> de Support Vector Regression </a:t>
            </a:r>
            <a:r>
              <a:rPr lang="en-GB" dirty="0" err="1"/>
              <a:t>kullanılmaktadır</a:t>
            </a:r>
            <a:r>
              <a:rPr lang="en-GB" dirty="0"/>
              <a:t>. Robust </a:t>
            </a:r>
            <a:r>
              <a:rPr lang="en-GB" dirty="0" err="1"/>
              <a:t>bir</a:t>
            </a:r>
            <a:r>
              <a:rPr lang="en-GB" dirty="0"/>
              <a:t> </a:t>
            </a:r>
            <a:r>
              <a:rPr lang="en-GB" dirty="0" err="1"/>
              <a:t>modeldir</a:t>
            </a:r>
            <a:r>
              <a:rPr lang="en-GB" dirty="0"/>
              <a:t>.</a:t>
            </a:r>
            <a:endParaRPr lang="en-NL" dirty="0"/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C64E5C1A-85F4-D54F-B779-E55A9F4B9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9" y="3423155"/>
            <a:ext cx="4712678" cy="340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78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nl-NL" dirty="0"/>
              <a:t>SVR </a:t>
            </a:r>
            <a:r>
              <a:rPr lang="nl-NL" dirty="0" err="1"/>
              <a:t>Regresyon</a:t>
            </a:r>
            <a:r>
              <a:rPr lang="nl-NL" dirty="0"/>
              <a:t> </a:t>
            </a:r>
            <a:r>
              <a:rPr lang="nl-NL" dirty="0" err="1"/>
              <a:t>Modeli</a:t>
            </a:r>
            <a:endParaRPr lang="en-NL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B1E6AF-51F9-5343-A3F8-474B073B3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sz="3200" dirty="0" err="1"/>
              <a:t>Amaç</a:t>
            </a:r>
            <a:r>
              <a:rPr lang="en-GB" sz="3200" dirty="0"/>
              <a:t>, </a:t>
            </a:r>
            <a:r>
              <a:rPr lang="en-GB" sz="3200" dirty="0" err="1"/>
              <a:t>bir</a:t>
            </a:r>
            <a:r>
              <a:rPr lang="en-GB" sz="3200" dirty="0"/>
              <a:t> </a:t>
            </a:r>
            <a:r>
              <a:rPr lang="en-GB" sz="3200" dirty="0" err="1"/>
              <a:t>marjın</a:t>
            </a:r>
            <a:r>
              <a:rPr lang="en-GB" sz="3200" dirty="0"/>
              <a:t> </a:t>
            </a:r>
            <a:r>
              <a:rPr lang="en-GB" sz="3200" dirty="0" err="1"/>
              <a:t>aralığına</a:t>
            </a:r>
            <a:r>
              <a:rPr lang="en-GB" sz="3200" dirty="0"/>
              <a:t> </a:t>
            </a:r>
            <a:r>
              <a:rPr lang="en-GB" sz="3200" dirty="0" err="1"/>
              <a:t>maksimum</a:t>
            </a:r>
            <a:r>
              <a:rPr lang="en-GB" sz="3200" dirty="0"/>
              <a:t> </a:t>
            </a:r>
            <a:r>
              <a:rPr lang="en-GB" sz="3200" dirty="0" err="1"/>
              <a:t>noktayı</a:t>
            </a:r>
            <a:r>
              <a:rPr lang="en-GB" sz="3200" dirty="0"/>
              <a:t> </a:t>
            </a:r>
            <a:r>
              <a:rPr lang="en-GB" sz="3200" dirty="0" err="1"/>
              <a:t>en</a:t>
            </a:r>
            <a:r>
              <a:rPr lang="en-GB" sz="3200" dirty="0"/>
              <a:t> </a:t>
            </a:r>
            <a:r>
              <a:rPr lang="en-GB" sz="3200" dirty="0" err="1"/>
              <a:t>küçük</a:t>
            </a:r>
            <a:r>
              <a:rPr lang="en-GB" sz="3200" dirty="0"/>
              <a:t> </a:t>
            </a:r>
            <a:r>
              <a:rPr lang="en-GB" sz="3200" dirty="0" err="1"/>
              <a:t>hata</a:t>
            </a:r>
            <a:r>
              <a:rPr lang="en-GB" sz="3200" dirty="0"/>
              <a:t> </a:t>
            </a:r>
            <a:r>
              <a:rPr lang="en-GB" sz="3200" dirty="0" err="1"/>
              <a:t>ile</a:t>
            </a:r>
            <a:r>
              <a:rPr lang="en-GB" sz="3200" dirty="0"/>
              <a:t> </a:t>
            </a:r>
            <a:r>
              <a:rPr lang="en-GB" sz="3200" dirty="0" err="1"/>
              <a:t>alabilecek</a:t>
            </a:r>
            <a:r>
              <a:rPr lang="en-GB" sz="3200" dirty="0"/>
              <a:t> </a:t>
            </a:r>
            <a:r>
              <a:rPr lang="en-GB" sz="3200" dirty="0" err="1"/>
              <a:t>şekilde</a:t>
            </a:r>
            <a:r>
              <a:rPr lang="en-GB" sz="3200" dirty="0"/>
              <a:t> </a:t>
            </a:r>
            <a:r>
              <a:rPr lang="en-GB" sz="3200" dirty="0" err="1"/>
              <a:t>doğru</a:t>
            </a:r>
            <a:r>
              <a:rPr lang="en-GB" sz="3200" dirty="0"/>
              <a:t> </a:t>
            </a:r>
            <a:r>
              <a:rPr lang="en-GB" sz="3200" dirty="0" err="1"/>
              <a:t>ya</a:t>
            </a:r>
            <a:r>
              <a:rPr lang="en-GB" sz="3200" dirty="0"/>
              <a:t> da </a:t>
            </a:r>
            <a:r>
              <a:rPr lang="en-GB" sz="3200" dirty="0" err="1"/>
              <a:t>eğriyi</a:t>
            </a:r>
            <a:r>
              <a:rPr lang="en-GB" sz="3200" dirty="0"/>
              <a:t> </a:t>
            </a:r>
            <a:r>
              <a:rPr lang="en-GB" sz="3200" dirty="0" err="1"/>
              <a:t>belirlemektir</a:t>
            </a:r>
            <a:r>
              <a:rPr lang="en-GB" sz="3200" dirty="0"/>
              <a:t>. </a:t>
            </a:r>
            <a:r>
              <a:rPr lang="en-GB" sz="3200" dirty="0" err="1"/>
              <a:t>Yani</a:t>
            </a:r>
            <a:r>
              <a:rPr lang="en-GB" sz="3200" dirty="0"/>
              <a:t>, </a:t>
            </a:r>
            <a:r>
              <a:rPr lang="en-GB" sz="3200" dirty="0" err="1"/>
              <a:t>Destek</a:t>
            </a:r>
            <a:r>
              <a:rPr lang="en-GB" sz="3200" dirty="0"/>
              <a:t> </a:t>
            </a:r>
            <a:r>
              <a:rPr lang="en-GB" sz="3200" dirty="0" err="1"/>
              <a:t>vektör</a:t>
            </a:r>
            <a:r>
              <a:rPr lang="en-GB" sz="3200" dirty="0"/>
              <a:t> </a:t>
            </a:r>
            <a:r>
              <a:rPr lang="en-GB" sz="3200" dirty="0" err="1"/>
              <a:t>regresyonu</a:t>
            </a:r>
            <a:r>
              <a:rPr lang="en-GB" sz="3200" dirty="0"/>
              <a:t> </a:t>
            </a:r>
            <a:r>
              <a:rPr lang="en-GB" sz="3200" dirty="0" err="1"/>
              <a:t>uyguladığımızda</a:t>
            </a:r>
            <a:r>
              <a:rPr lang="en-GB" sz="3200" dirty="0"/>
              <a:t>, </a:t>
            </a:r>
            <a:r>
              <a:rPr lang="en-GB" sz="3200" dirty="0" err="1"/>
              <a:t>çizeceğimiz</a:t>
            </a:r>
            <a:r>
              <a:rPr lang="en-GB" sz="3200" dirty="0"/>
              <a:t> </a:t>
            </a:r>
            <a:r>
              <a:rPr lang="en-GB" sz="3200" dirty="0" err="1"/>
              <a:t>aralığın</a:t>
            </a:r>
            <a:r>
              <a:rPr lang="en-GB" sz="3200" dirty="0"/>
              <a:t> </a:t>
            </a:r>
            <a:r>
              <a:rPr lang="en-GB" sz="3200" dirty="0" err="1"/>
              <a:t>maksimum</a:t>
            </a:r>
            <a:r>
              <a:rPr lang="en-GB" sz="3200" dirty="0"/>
              <a:t> </a:t>
            </a:r>
            <a:r>
              <a:rPr lang="en-GB" sz="3200" dirty="0" err="1"/>
              <a:t>noktayı</a:t>
            </a:r>
            <a:r>
              <a:rPr lang="en-GB" sz="3200" dirty="0"/>
              <a:t> </a:t>
            </a:r>
            <a:r>
              <a:rPr lang="en-GB" sz="3200" dirty="0" err="1"/>
              <a:t>içerisine</a:t>
            </a:r>
            <a:r>
              <a:rPr lang="en-GB" sz="3200" dirty="0"/>
              <a:t> </a:t>
            </a:r>
            <a:r>
              <a:rPr lang="en-GB" sz="3200" dirty="0" err="1"/>
              <a:t>almasını</a:t>
            </a:r>
            <a:r>
              <a:rPr lang="en-GB" sz="3200" dirty="0"/>
              <a:t> </a:t>
            </a:r>
            <a:r>
              <a:rPr lang="en-GB" sz="3200" dirty="0" err="1"/>
              <a:t>sağlamaktır</a:t>
            </a:r>
            <a:r>
              <a:rPr lang="en-GB" sz="3200" dirty="0"/>
              <a:t>. </a:t>
            </a:r>
            <a:r>
              <a:rPr lang="en-GB" sz="3200" dirty="0" err="1"/>
              <a:t>Burada</a:t>
            </a:r>
            <a:r>
              <a:rPr lang="en-GB" sz="3200" dirty="0"/>
              <a:t> </a:t>
            </a:r>
            <a:r>
              <a:rPr lang="en-GB" sz="3200" dirty="0" err="1"/>
              <a:t>doğrusal</a:t>
            </a:r>
            <a:r>
              <a:rPr lang="en-GB" sz="3200" dirty="0"/>
              <a:t> </a:t>
            </a:r>
            <a:r>
              <a:rPr lang="en-GB" sz="3200" dirty="0" err="1"/>
              <a:t>ve</a:t>
            </a:r>
            <a:r>
              <a:rPr lang="en-GB" sz="3200" dirty="0"/>
              <a:t> </a:t>
            </a:r>
            <a:r>
              <a:rPr lang="en-GB" sz="3200" dirty="0" err="1"/>
              <a:t>doğrusal</a:t>
            </a:r>
            <a:r>
              <a:rPr lang="en-GB" sz="3200" dirty="0"/>
              <a:t> </a:t>
            </a:r>
            <a:r>
              <a:rPr lang="en-GB" sz="3200" dirty="0" err="1"/>
              <a:t>olmayan</a:t>
            </a:r>
            <a:r>
              <a:rPr lang="en-GB" sz="3200" dirty="0"/>
              <a:t> </a:t>
            </a:r>
            <a:r>
              <a:rPr lang="en-GB" sz="3200" dirty="0" err="1"/>
              <a:t>olarak</a:t>
            </a:r>
            <a:r>
              <a:rPr lang="en-GB" sz="3200" dirty="0"/>
              <a:t> </a:t>
            </a:r>
            <a:r>
              <a:rPr lang="en-GB" sz="3200" dirty="0" err="1"/>
              <a:t>iki</a:t>
            </a:r>
            <a:r>
              <a:rPr lang="en-GB" sz="3200" dirty="0"/>
              <a:t> </a:t>
            </a:r>
            <a:r>
              <a:rPr lang="en-GB" sz="3200" dirty="0" err="1"/>
              <a:t>türlü</a:t>
            </a:r>
            <a:r>
              <a:rPr lang="en-GB" sz="3200" dirty="0"/>
              <a:t> SVR </a:t>
            </a:r>
            <a:r>
              <a:rPr lang="en-GB" sz="3200" dirty="0" err="1"/>
              <a:t>metodu</a:t>
            </a:r>
            <a:r>
              <a:rPr lang="en-GB" sz="3200" dirty="0"/>
              <a:t> </a:t>
            </a:r>
            <a:r>
              <a:rPr lang="en-GB" sz="3200" dirty="0" err="1"/>
              <a:t>bulunmaktadır</a:t>
            </a:r>
            <a:r>
              <a:rPr lang="en-GB" sz="3200" dirty="0"/>
              <a:t>.</a:t>
            </a:r>
          </a:p>
          <a:p>
            <a:pPr marL="0" indent="0">
              <a:buNone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11479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nl-NL" dirty="0"/>
              <a:t>SVR </a:t>
            </a:r>
            <a:r>
              <a:rPr lang="nl-NL" dirty="0" err="1"/>
              <a:t>Regresyon</a:t>
            </a:r>
            <a:r>
              <a:rPr lang="nl-NL" dirty="0"/>
              <a:t> </a:t>
            </a:r>
            <a:r>
              <a:rPr lang="nl-NL" dirty="0" err="1"/>
              <a:t>Modeli</a:t>
            </a:r>
            <a:endParaRPr lang="en-N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953C50D-B75A-8B48-B9BC-9652BF2DF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7049" y="1664677"/>
            <a:ext cx="10384807" cy="4574805"/>
          </a:xfrm>
        </p:spPr>
      </p:pic>
    </p:spTree>
    <p:extLst>
      <p:ext uri="{BB962C8B-B14F-4D97-AF65-F5344CB8AC3E}">
        <p14:creationId xmlns:p14="http://schemas.microsoft.com/office/powerpoint/2010/main" val="1143895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nl-NL" dirty="0"/>
              <a:t>SVR </a:t>
            </a:r>
            <a:r>
              <a:rPr lang="nl-NL" dirty="0" err="1"/>
              <a:t>Regresyon</a:t>
            </a:r>
            <a:r>
              <a:rPr lang="nl-NL" dirty="0"/>
              <a:t> </a:t>
            </a:r>
            <a:r>
              <a:rPr lang="nl-NL" dirty="0" err="1"/>
              <a:t>Modeli</a:t>
            </a:r>
            <a:endParaRPr lang="en-NL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463904A-BE8B-8A42-A968-329DF9DD66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09950" y="2440781"/>
            <a:ext cx="5686425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124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nl-NL" dirty="0" err="1"/>
              <a:t>Yapay</a:t>
            </a:r>
            <a:r>
              <a:rPr lang="nl-NL" dirty="0"/>
              <a:t> </a:t>
            </a:r>
            <a:r>
              <a:rPr lang="nl-NL" dirty="0" err="1"/>
              <a:t>sinir</a:t>
            </a:r>
            <a:r>
              <a:rPr lang="nl-NL" dirty="0"/>
              <a:t> </a:t>
            </a:r>
            <a:r>
              <a:rPr lang="nl-NL" dirty="0" err="1"/>
              <a:t>aglari</a:t>
            </a:r>
            <a:r>
              <a:rPr lang="nl-NL" dirty="0"/>
              <a:t> </a:t>
            </a:r>
            <a:r>
              <a:rPr lang="nl-NL" dirty="0" err="1"/>
              <a:t>Regresyon</a:t>
            </a:r>
            <a:r>
              <a:rPr lang="nl-NL" dirty="0"/>
              <a:t> </a:t>
            </a:r>
            <a:r>
              <a:rPr lang="nl-NL" dirty="0" err="1"/>
              <a:t>Modeli</a:t>
            </a: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A7122F-D04F-F346-9615-3F2427D11D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9150" y="1758463"/>
            <a:ext cx="10470650" cy="4481020"/>
          </a:xfrm>
        </p:spPr>
      </p:pic>
    </p:spTree>
    <p:extLst>
      <p:ext uri="{BB962C8B-B14F-4D97-AF65-F5344CB8AC3E}">
        <p14:creationId xmlns:p14="http://schemas.microsoft.com/office/powerpoint/2010/main" val="805197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237267"/>
            <a:ext cx="9905998" cy="1424291"/>
          </a:xfrm>
        </p:spPr>
        <p:txBody>
          <a:bodyPr/>
          <a:lstStyle/>
          <a:p>
            <a:r>
              <a:rPr lang="nl-NL" dirty="0" err="1"/>
              <a:t>Yapay</a:t>
            </a:r>
            <a:r>
              <a:rPr lang="nl-NL" dirty="0"/>
              <a:t> </a:t>
            </a:r>
            <a:r>
              <a:rPr lang="nl-NL" dirty="0" err="1"/>
              <a:t>sinir</a:t>
            </a:r>
            <a:r>
              <a:rPr lang="nl-NL" dirty="0"/>
              <a:t> </a:t>
            </a:r>
            <a:r>
              <a:rPr lang="nl-NL" dirty="0" err="1"/>
              <a:t>aglari</a:t>
            </a:r>
            <a:r>
              <a:rPr lang="nl-NL" dirty="0"/>
              <a:t> </a:t>
            </a:r>
            <a:r>
              <a:rPr lang="nl-NL" dirty="0" err="1"/>
              <a:t>Regresyon</a:t>
            </a:r>
            <a:r>
              <a:rPr lang="nl-NL" dirty="0"/>
              <a:t> </a:t>
            </a:r>
            <a:r>
              <a:rPr lang="nl-NL" dirty="0" err="1"/>
              <a:t>Modeli</a:t>
            </a:r>
            <a:endParaRPr lang="en-N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65E2D47-942A-224D-A598-25DEA6450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19775" y="802358"/>
            <a:ext cx="8275800" cy="3541712"/>
          </a:xfrm>
        </p:spPr>
      </p:pic>
      <p:pic>
        <p:nvPicPr>
          <p:cNvPr id="8194" name="Picture 2" descr="Introduction to Artificial Neural Networks - Adatis">
            <a:extLst>
              <a:ext uri="{FF2B5EF4-FFF2-40B4-BE49-F238E27FC236}">
                <a16:creationId xmlns:a16="http://schemas.microsoft.com/office/drawing/2014/main" id="{AD0F72B0-C2D3-484E-9C21-CB804E262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22" y="3138745"/>
            <a:ext cx="6702910" cy="361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140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5" name="Google Shape;2495;p196"/>
          <p:cNvGrpSpPr/>
          <p:nvPr/>
        </p:nvGrpSpPr>
        <p:grpSpPr>
          <a:xfrm>
            <a:off x="12" y="-7"/>
            <a:ext cx="2688477" cy="3045057"/>
            <a:chOff x="2200275" y="2162433"/>
            <a:chExt cx="2298630" cy="2545467"/>
          </a:xfrm>
        </p:grpSpPr>
        <p:sp>
          <p:nvSpPr>
            <p:cNvPr id="2496" name="Google Shape;2496;p196"/>
            <p:cNvSpPr/>
            <p:nvPr/>
          </p:nvSpPr>
          <p:spPr>
            <a:xfrm>
              <a:off x="220027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97" name="Google Shape;2497;p196"/>
            <p:cNvSpPr/>
            <p:nvPr/>
          </p:nvSpPr>
          <p:spPr>
            <a:xfrm>
              <a:off x="2829697" y="3200400"/>
              <a:ext cx="383100" cy="15075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98" name="Google Shape;2498;p196"/>
            <p:cNvSpPr/>
            <p:nvPr/>
          </p:nvSpPr>
          <p:spPr>
            <a:xfrm>
              <a:off x="3484605" y="2570205"/>
              <a:ext cx="383100" cy="10161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99" name="Google Shape;2499;p196"/>
            <p:cNvSpPr/>
            <p:nvPr/>
          </p:nvSpPr>
          <p:spPr>
            <a:xfrm>
              <a:off x="348460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00" name="Google Shape;2500;p196"/>
            <p:cNvSpPr/>
            <p:nvPr/>
          </p:nvSpPr>
          <p:spPr>
            <a:xfrm>
              <a:off x="2458995" y="2162433"/>
              <a:ext cx="766200" cy="766200"/>
            </a:xfrm>
            <a:prstGeom prst="ellipse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501" name="Google Shape;2501;p196"/>
          <p:cNvSpPr txBox="1">
            <a:spLocks noGrp="1"/>
          </p:cNvSpPr>
          <p:nvPr>
            <p:ph type="ctrTitle"/>
          </p:nvPr>
        </p:nvSpPr>
        <p:spPr>
          <a:xfrm>
            <a:off x="2592000" y="170440"/>
            <a:ext cx="9600000" cy="144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4800" b="1"/>
              <a:t>Neural Network</a:t>
            </a:r>
            <a:endParaRPr sz="4800" b="1"/>
          </a:p>
        </p:txBody>
      </p:sp>
      <p:sp>
        <p:nvSpPr>
          <p:cNvPr id="2502" name="Google Shape;2502;p196"/>
          <p:cNvSpPr txBox="1"/>
          <p:nvPr/>
        </p:nvSpPr>
        <p:spPr>
          <a:xfrm>
            <a:off x="2484233" y="1701085"/>
            <a:ext cx="6125200" cy="92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>
              <a:lnSpc>
                <a:spcPct val="115000"/>
              </a:lnSpc>
              <a:spcBef>
                <a:spcPts val="2000"/>
              </a:spcBef>
            </a:pPr>
            <a:r>
              <a:rPr lang="en" sz="2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Introduction to Neural Networks</a:t>
            </a:r>
            <a:endParaRPr sz="2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3" name="Google Shape;2503;p196"/>
          <p:cNvSpPr txBox="1"/>
          <p:nvPr/>
        </p:nvSpPr>
        <p:spPr>
          <a:xfrm>
            <a:off x="2070967" y="4019034"/>
            <a:ext cx="9135600" cy="135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>
              <a:lnSpc>
                <a:spcPct val="115000"/>
              </a:lnSpc>
              <a:spcBef>
                <a:spcPts val="2000"/>
              </a:spcBef>
            </a:pPr>
            <a:r>
              <a:rPr lang="en" sz="24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What is the differences of Traditional Algorithms and ML Algorithms?</a:t>
            </a:r>
            <a:endParaRPr sz="2400" b="1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en-GB" dirty="0" err="1"/>
              <a:t>Dogrusal</a:t>
            </a:r>
            <a:r>
              <a:rPr lang="en-GB" dirty="0"/>
              <a:t> </a:t>
            </a:r>
            <a:r>
              <a:rPr lang="en-GB" dirty="0" err="1"/>
              <a:t>olmayan</a:t>
            </a:r>
            <a:r>
              <a:rPr lang="en-GB" dirty="0"/>
              <a:t> </a:t>
            </a:r>
            <a:r>
              <a:rPr lang="en-GB" dirty="0" err="1"/>
              <a:t>Regresyon</a:t>
            </a:r>
            <a:r>
              <a:rPr lang="en-GB" dirty="0"/>
              <a:t> </a:t>
            </a:r>
            <a:r>
              <a:rPr lang="en-GB" dirty="0" err="1"/>
              <a:t>Yontemleri</a:t>
            </a:r>
            <a:br>
              <a:rPr lang="en-NL" dirty="0"/>
            </a:b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2A90C8-1E29-4248-86FA-B3374367E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95500"/>
            <a:ext cx="6255850" cy="3729928"/>
          </a:xfrm>
        </p:spPr>
        <p:txBody>
          <a:bodyPr>
            <a:normAutofit/>
          </a:bodyPr>
          <a:lstStyle/>
          <a:p>
            <a:r>
              <a:rPr lang="en-GB" b="1" dirty="0" err="1"/>
              <a:t>Doğrusal</a:t>
            </a:r>
            <a:r>
              <a:rPr lang="en-GB" b="1" dirty="0"/>
              <a:t> </a:t>
            </a:r>
            <a:r>
              <a:rPr lang="en-GB" b="1" dirty="0" err="1"/>
              <a:t>olmayan</a:t>
            </a:r>
            <a:r>
              <a:rPr lang="en-GB" b="1" dirty="0"/>
              <a:t> </a:t>
            </a:r>
            <a:r>
              <a:rPr lang="en-GB" b="1" dirty="0" err="1"/>
              <a:t>regresyon</a:t>
            </a:r>
            <a:r>
              <a:rPr lang="en-GB" dirty="0"/>
              <a:t>, </a:t>
            </a:r>
            <a:r>
              <a:rPr lang="en-GB" dirty="0">
                <a:hlinkClick r:id="rId2" tooltip="İstatistik"/>
              </a:rPr>
              <a:t>istatistik</a:t>
            </a:r>
            <a:r>
              <a:rPr lang="en-GB" dirty="0"/>
              <a:t> </a:t>
            </a:r>
            <a:r>
              <a:rPr lang="en-GB" dirty="0" err="1"/>
              <a:t>bilimde</a:t>
            </a:r>
            <a:r>
              <a:rPr lang="en-GB" dirty="0"/>
              <a:t> </a:t>
            </a:r>
            <a:r>
              <a:rPr lang="en-GB" dirty="0" err="1"/>
              <a:t>gözlemi</a:t>
            </a:r>
            <a:r>
              <a:rPr lang="en-GB" dirty="0"/>
              <a:t> </a:t>
            </a:r>
            <a:r>
              <a:rPr lang="en-GB" dirty="0" err="1"/>
              <a:t>yapılan</a:t>
            </a:r>
            <a:r>
              <a:rPr lang="en-GB" dirty="0"/>
              <a:t> </a:t>
            </a:r>
            <a:r>
              <a:rPr lang="en-GB" dirty="0" err="1"/>
              <a:t>verilerin</a:t>
            </a:r>
            <a:r>
              <a:rPr lang="en-GB" dirty="0"/>
              <a:t> </a:t>
            </a:r>
            <a:r>
              <a:rPr lang="en-GB" dirty="0" err="1"/>
              <a:t>bir</a:t>
            </a:r>
            <a:r>
              <a:rPr lang="en-GB" dirty="0"/>
              <a:t> </a:t>
            </a:r>
            <a:r>
              <a:rPr lang="en-GB" dirty="0" err="1"/>
              <a:t>veya</a:t>
            </a:r>
            <a:r>
              <a:rPr lang="en-GB" dirty="0"/>
              <a:t> </a:t>
            </a:r>
            <a:r>
              <a:rPr lang="en-GB" dirty="0" err="1"/>
              <a:t>birden</a:t>
            </a:r>
            <a:r>
              <a:rPr lang="en-GB" dirty="0"/>
              <a:t> </a:t>
            </a:r>
            <a:r>
              <a:rPr lang="en-GB" dirty="0" err="1"/>
              <a:t>fazla</a:t>
            </a:r>
            <a:r>
              <a:rPr lang="en-GB" dirty="0"/>
              <a:t> </a:t>
            </a:r>
            <a:r>
              <a:rPr lang="en-GB" dirty="0" err="1"/>
              <a:t>bağımsız</a:t>
            </a:r>
            <a:r>
              <a:rPr lang="en-GB" dirty="0"/>
              <a:t> </a:t>
            </a:r>
            <a:r>
              <a:rPr lang="en-GB" dirty="0" err="1"/>
              <a:t>değişkenin</a:t>
            </a:r>
            <a:r>
              <a:rPr lang="en-GB" dirty="0"/>
              <a:t> model </a:t>
            </a:r>
            <a:r>
              <a:rPr lang="en-GB" dirty="0" err="1"/>
              <a:t>parametrelerinin</a:t>
            </a:r>
            <a:r>
              <a:rPr lang="en-GB" dirty="0"/>
              <a:t> </a:t>
            </a:r>
            <a:r>
              <a:rPr lang="en-GB" dirty="0" err="1"/>
              <a:t>doğrusal</a:t>
            </a:r>
            <a:r>
              <a:rPr lang="en-GB" dirty="0"/>
              <a:t> </a:t>
            </a:r>
            <a:r>
              <a:rPr lang="en-GB" dirty="0" err="1"/>
              <a:t>olmayan</a:t>
            </a:r>
            <a:r>
              <a:rPr lang="en-GB" dirty="0"/>
              <a:t> </a:t>
            </a:r>
            <a:r>
              <a:rPr lang="en-GB" dirty="0" err="1"/>
              <a:t>bileşiği</a:t>
            </a:r>
            <a:r>
              <a:rPr lang="en-GB" dirty="0"/>
              <a:t> </a:t>
            </a:r>
            <a:r>
              <a:rPr lang="en-GB" dirty="0" err="1"/>
              <a:t>olan</a:t>
            </a:r>
            <a:r>
              <a:rPr lang="en-GB" dirty="0"/>
              <a:t> </a:t>
            </a:r>
            <a:r>
              <a:rPr lang="en-GB" dirty="0" err="1"/>
              <a:t>ve</a:t>
            </a:r>
            <a:r>
              <a:rPr lang="en-GB" dirty="0"/>
              <a:t> </a:t>
            </a:r>
            <a:r>
              <a:rPr lang="en-GB" dirty="0" err="1"/>
              <a:t>bir</a:t>
            </a:r>
            <a:r>
              <a:rPr lang="en-GB" dirty="0"/>
              <a:t> </a:t>
            </a:r>
            <a:r>
              <a:rPr lang="en-GB" dirty="0" err="1"/>
              <a:t>veya</a:t>
            </a:r>
            <a:r>
              <a:rPr lang="en-GB" dirty="0"/>
              <a:t> </a:t>
            </a:r>
            <a:r>
              <a:rPr lang="en-GB" dirty="0" err="1"/>
              <a:t>daha</a:t>
            </a:r>
            <a:r>
              <a:rPr lang="en-GB" dirty="0"/>
              <a:t> </a:t>
            </a:r>
            <a:r>
              <a:rPr lang="en-GB" dirty="0" err="1"/>
              <a:t>çok</a:t>
            </a:r>
            <a:r>
              <a:rPr lang="en-GB" dirty="0"/>
              <a:t> </a:t>
            </a:r>
            <a:r>
              <a:rPr lang="en-GB" dirty="0" err="1"/>
              <a:t>sayıda</a:t>
            </a:r>
            <a:r>
              <a:rPr lang="en-GB" dirty="0"/>
              <a:t> </a:t>
            </a:r>
            <a:r>
              <a:rPr lang="en-GB" dirty="0" err="1"/>
              <a:t>bağımsız</a:t>
            </a:r>
            <a:r>
              <a:rPr lang="en-GB" dirty="0"/>
              <a:t> </a:t>
            </a:r>
            <a:r>
              <a:rPr lang="en-GB" dirty="0" err="1"/>
              <a:t>değişken</a:t>
            </a:r>
            <a:r>
              <a:rPr lang="en-GB" dirty="0"/>
              <a:t> </a:t>
            </a:r>
            <a:r>
              <a:rPr lang="en-GB" dirty="0" err="1"/>
              <a:t>ihtiva</a:t>
            </a:r>
            <a:r>
              <a:rPr lang="en-GB" dirty="0"/>
              <a:t> </a:t>
            </a:r>
            <a:r>
              <a:rPr lang="en-GB" dirty="0" err="1"/>
              <a:t>eden</a:t>
            </a:r>
            <a:r>
              <a:rPr lang="en-GB" dirty="0"/>
              <a:t> </a:t>
            </a:r>
            <a:r>
              <a:rPr lang="en-GB" dirty="0" err="1"/>
              <a:t>bir</a:t>
            </a:r>
            <a:r>
              <a:rPr lang="en-GB" dirty="0"/>
              <a:t> </a:t>
            </a:r>
            <a:r>
              <a:rPr lang="en-GB" dirty="0" err="1"/>
              <a:t>fonksiyonla</a:t>
            </a:r>
            <a:r>
              <a:rPr lang="en-GB" dirty="0"/>
              <a:t> </a:t>
            </a:r>
            <a:r>
              <a:rPr lang="en-GB" dirty="0" err="1"/>
              <a:t>modelleştirilmesini</a:t>
            </a:r>
            <a:r>
              <a:rPr lang="en-GB" dirty="0"/>
              <a:t> </a:t>
            </a:r>
            <a:r>
              <a:rPr lang="en-GB" dirty="0" err="1"/>
              <a:t>içeren</a:t>
            </a:r>
            <a:r>
              <a:rPr lang="en-GB" dirty="0"/>
              <a:t> </a:t>
            </a:r>
            <a:r>
              <a:rPr lang="en-GB" dirty="0" err="1"/>
              <a:t>bir</a:t>
            </a:r>
            <a:r>
              <a:rPr lang="en-GB" dirty="0"/>
              <a:t> </a:t>
            </a:r>
            <a:r>
              <a:rPr lang="en-GB" b="1" dirty="0">
                <a:hlinkClick r:id="rId3" tooltip="Regresyon"/>
              </a:rPr>
              <a:t>regresyon</a:t>
            </a:r>
            <a:r>
              <a:rPr lang="en-GB" b="1" dirty="0"/>
              <a:t> (</a:t>
            </a:r>
            <a:r>
              <a:rPr lang="en-GB" b="1" dirty="0" err="1"/>
              <a:t>bağlanım</a:t>
            </a:r>
            <a:r>
              <a:rPr lang="en-GB" b="1" dirty="0"/>
              <a:t>) </a:t>
            </a:r>
            <a:r>
              <a:rPr lang="en-GB" b="1" dirty="0" err="1"/>
              <a:t>analizi</a:t>
            </a:r>
            <a:r>
              <a:rPr lang="en-GB" dirty="0"/>
              <a:t> </a:t>
            </a:r>
            <a:r>
              <a:rPr lang="en-GB" dirty="0" err="1"/>
              <a:t>türüdür</a:t>
            </a:r>
            <a:r>
              <a:rPr lang="en-GB" dirty="0"/>
              <a:t>. </a:t>
            </a:r>
            <a:r>
              <a:rPr lang="en-GB" dirty="0" err="1"/>
              <a:t>Veriler</a:t>
            </a:r>
            <a:r>
              <a:rPr lang="en-GB" dirty="0"/>
              <a:t> </a:t>
            </a:r>
            <a:r>
              <a:rPr lang="en-GB" dirty="0" err="1"/>
              <a:t>arka-arkaya</a:t>
            </a:r>
            <a:r>
              <a:rPr lang="en-GB" dirty="0"/>
              <a:t> </a:t>
            </a:r>
            <a:r>
              <a:rPr lang="en-GB" dirty="0" err="1"/>
              <a:t>yapılan</a:t>
            </a:r>
            <a:r>
              <a:rPr lang="en-GB" dirty="0"/>
              <a:t> </a:t>
            </a:r>
            <a:r>
              <a:rPr lang="en-GB" dirty="0" err="1"/>
              <a:t>yaklaşımlarla</a:t>
            </a:r>
            <a:r>
              <a:rPr lang="en-GB" dirty="0"/>
              <a:t> </a:t>
            </a:r>
            <a:r>
              <a:rPr lang="en-GB" dirty="0" err="1"/>
              <a:t>kurulan</a:t>
            </a:r>
            <a:r>
              <a:rPr lang="en-GB" dirty="0"/>
              <a:t> </a:t>
            </a:r>
            <a:r>
              <a:rPr lang="en-GB" dirty="0" err="1"/>
              <a:t>modele</a:t>
            </a:r>
            <a:r>
              <a:rPr lang="en-GB" dirty="0"/>
              <a:t> </a:t>
            </a:r>
            <a:r>
              <a:rPr lang="en-GB" dirty="0" err="1"/>
              <a:t>uydurularak</a:t>
            </a:r>
            <a:r>
              <a:rPr lang="en-GB" dirty="0"/>
              <a:t> </a:t>
            </a:r>
            <a:r>
              <a:rPr lang="en-GB" dirty="0" err="1"/>
              <a:t>çözümleme</a:t>
            </a:r>
            <a:r>
              <a:rPr lang="en-GB" dirty="0"/>
              <a:t> </a:t>
            </a:r>
            <a:r>
              <a:rPr lang="en-GB" dirty="0" err="1"/>
              <a:t>yapılır</a:t>
            </a:r>
            <a:r>
              <a:rPr lang="en-GB" dirty="0"/>
              <a:t>.</a:t>
            </a:r>
            <a:endParaRPr lang="en-NL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442A6FB-2E57-B047-BE02-D20CA41B8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575" y="2461082"/>
            <a:ext cx="4283948" cy="2998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990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8" name="Google Shape;2508;p197"/>
          <p:cNvGrpSpPr/>
          <p:nvPr/>
        </p:nvGrpSpPr>
        <p:grpSpPr>
          <a:xfrm>
            <a:off x="12" y="-7"/>
            <a:ext cx="2688477" cy="3045057"/>
            <a:chOff x="2200275" y="2162433"/>
            <a:chExt cx="2298630" cy="2545467"/>
          </a:xfrm>
        </p:grpSpPr>
        <p:sp>
          <p:nvSpPr>
            <p:cNvPr id="2509" name="Google Shape;2509;p197"/>
            <p:cNvSpPr/>
            <p:nvPr/>
          </p:nvSpPr>
          <p:spPr>
            <a:xfrm>
              <a:off x="220027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10" name="Google Shape;2510;p197"/>
            <p:cNvSpPr/>
            <p:nvPr/>
          </p:nvSpPr>
          <p:spPr>
            <a:xfrm>
              <a:off x="2829697" y="3200400"/>
              <a:ext cx="383100" cy="15075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11" name="Google Shape;2511;p197"/>
            <p:cNvSpPr/>
            <p:nvPr/>
          </p:nvSpPr>
          <p:spPr>
            <a:xfrm>
              <a:off x="3484605" y="2570205"/>
              <a:ext cx="383100" cy="10161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12" name="Google Shape;2512;p197"/>
            <p:cNvSpPr/>
            <p:nvPr/>
          </p:nvSpPr>
          <p:spPr>
            <a:xfrm>
              <a:off x="348460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13" name="Google Shape;2513;p197"/>
            <p:cNvSpPr/>
            <p:nvPr/>
          </p:nvSpPr>
          <p:spPr>
            <a:xfrm>
              <a:off x="2458995" y="2162433"/>
              <a:ext cx="766200" cy="766200"/>
            </a:xfrm>
            <a:prstGeom prst="ellipse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514" name="Google Shape;2514;p197"/>
          <p:cNvSpPr txBox="1">
            <a:spLocks noGrp="1"/>
          </p:cNvSpPr>
          <p:nvPr>
            <p:ph type="ctrTitle"/>
          </p:nvPr>
        </p:nvSpPr>
        <p:spPr>
          <a:xfrm>
            <a:off x="2592000" y="170440"/>
            <a:ext cx="9600000" cy="144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4800" b="1"/>
              <a:t>Neural Network</a:t>
            </a:r>
            <a:endParaRPr sz="4800" b="1"/>
          </a:p>
        </p:txBody>
      </p:sp>
      <p:sp>
        <p:nvSpPr>
          <p:cNvPr id="2515" name="Google Shape;2515;p197"/>
          <p:cNvSpPr txBox="1"/>
          <p:nvPr/>
        </p:nvSpPr>
        <p:spPr>
          <a:xfrm>
            <a:off x="2484233" y="1701085"/>
            <a:ext cx="6125200" cy="92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>
              <a:lnSpc>
                <a:spcPct val="115000"/>
              </a:lnSpc>
              <a:spcBef>
                <a:spcPts val="2000"/>
              </a:spcBef>
            </a:pPr>
            <a:r>
              <a:rPr lang="en" sz="2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Introduction to Neural Networks</a:t>
            </a:r>
            <a:endParaRPr sz="2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16" name="Google Shape;2516;p197"/>
          <p:cNvPicPr preferRelativeResize="0"/>
          <p:nvPr/>
        </p:nvPicPr>
        <p:blipFill rotWithShape="1">
          <a:blip r:embed="rId3">
            <a:alphaModFix/>
          </a:blip>
          <a:srcRect b="67669"/>
          <a:stretch/>
        </p:blipFill>
        <p:spPr>
          <a:xfrm>
            <a:off x="0" y="4557385"/>
            <a:ext cx="4513032" cy="1540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7" name="Google Shape;2517;p197"/>
          <p:cNvPicPr preferRelativeResize="0"/>
          <p:nvPr/>
        </p:nvPicPr>
        <p:blipFill rotWithShape="1">
          <a:blip r:embed="rId3">
            <a:alphaModFix/>
          </a:blip>
          <a:srcRect t="30420" b="33844"/>
          <a:stretch/>
        </p:blipFill>
        <p:spPr>
          <a:xfrm>
            <a:off x="4096400" y="2621651"/>
            <a:ext cx="4513032" cy="17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8" name="Google Shape;2518;p197"/>
          <p:cNvPicPr preferRelativeResize="0"/>
          <p:nvPr/>
        </p:nvPicPr>
        <p:blipFill rotWithShape="1">
          <a:blip r:embed="rId3">
            <a:alphaModFix/>
          </a:blip>
          <a:srcRect t="64266" r="32134"/>
          <a:stretch/>
        </p:blipFill>
        <p:spPr>
          <a:xfrm>
            <a:off x="7638667" y="4694401"/>
            <a:ext cx="3062733" cy="17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9" name="Google Shape;2519;p197"/>
          <p:cNvPicPr preferRelativeResize="0"/>
          <p:nvPr/>
        </p:nvPicPr>
        <p:blipFill rotWithShape="1">
          <a:blip r:embed="rId3">
            <a:alphaModFix/>
          </a:blip>
          <a:srcRect l="68707" b="67671"/>
          <a:stretch/>
        </p:blipFill>
        <p:spPr>
          <a:xfrm>
            <a:off x="10779765" y="4931834"/>
            <a:ext cx="1412232" cy="1540633"/>
          </a:xfrm>
          <a:prstGeom prst="rect">
            <a:avLst/>
          </a:prstGeom>
          <a:noFill/>
          <a:ln>
            <a:noFill/>
          </a:ln>
        </p:spPr>
      </p:pic>
      <p:sp>
        <p:nvSpPr>
          <p:cNvPr id="2520" name="Google Shape;2520;p197"/>
          <p:cNvSpPr txBox="1"/>
          <p:nvPr/>
        </p:nvSpPr>
        <p:spPr>
          <a:xfrm>
            <a:off x="1368300" y="5938867"/>
            <a:ext cx="1593200" cy="92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>
              <a:lnSpc>
                <a:spcPct val="115000"/>
              </a:lnSpc>
              <a:spcBef>
                <a:spcPts val="2000"/>
              </a:spcBef>
            </a:pPr>
            <a:r>
              <a:rPr lang="en" sz="2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2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1" name="Google Shape;2521;p197"/>
          <p:cNvSpPr txBox="1"/>
          <p:nvPr/>
        </p:nvSpPr>
        <p:spPr>
          <a:xfrm>
            <a:off x="5372933" y="4187667"/>
            <a:ext cx="1593200" cy="92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>
              <a:lnSpc>
                <a:spcPct val="115000"/>
              </a:lnSpc>
              <a:spcBef>
                <a:spcPts val="2000"/>
              </a:spcBef>
            </a:pPr>
            <a:r>
              <a:rPr lang="en" sz="2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2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2" name="Google Shape;2522;p197"/>
          <p:cNvSpPr txBox="1"/>
          <p:nvPr/>
        </p:nvSpPr>
        <p:spPr>
          <a:xfrm>
            <a:off x="9069333" y="6216800"/>
            <a:ext cx="1593200" cy="92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>
              <a:lnSpc>
                <a:spcPct val="115000"/>
              </a:lnSpc>
              <a:spcBef>
                <a:spcPts val="2000"/>
              </a:spcBef>
            </a:pPr>
            <a:r>
              <a:rPr lang="en" sz="2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2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7" name="Google Shape;2527;p198"/>
          <p:cNvGrpSpPr/>
          <p:nvPr/>
        </p:nvGrpSpPr>
        <p:grpSpPr>
          <a:xfrm>
            <a:off x="12" y="-7"/>
            <a:ext cx="2688477" cy="3045057"/>
            <a:chOff x="2200275" y="2162433"/>
            <a:chExt cx="2298630" cy="2545467"/>
          </a:xfrm>
        </p:grpSpPr>
        <p:sp>
          <p:nvSpPr>
            <p:cNvPr id="2528" name="Google Shape;2528;p198"/>
            <p:cNvSpPr/>
            <p:nvPr/>
          </p:nvSpPr>
          <p:spPr>
            <a:xfrm>
              <a:off x="220027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29" name="Google Shape;2529;p198"/>
            <p:cNvSpPr/>
            <p:nvPr/>
          </p:nvSpPr>
          <p:spPr>
            <a:xfrm>
              <a:off x="2829697" y="3200400"/>
              <a:ext cx="383100" cy="15075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30" name="Google Shape;2530;p198"/>
            <p:cNvSpPr/>
            <p:nvPr/>
          </p:nvSpPr>
          <p:spPr>
            <a:xfrm>
              <a:off x="3484605" y="2570205"/>
              <a:ext cx="383100" cy="10161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31" name="Google Shape;2531;p198"/>
            <p:cNvSpPr/>
            <p:nvPr/>
          </p:nvSpPr>
          <p:spPr>
            <a:xfrm>
              <a:off x="348460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32" name="Google Shape;2532;p198"/>
            <p:cNvSpPr/>
            <p:nvPr/>
          </p:nvSpPr>
          <p:spPr>
            <a:xfrm>
              <a:off x="2458995" y="2162433"/>
              <a:ext cx="766200" cy="766200"/>
            </a:xfrm>
            <a:prstGeom prst="ellipse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533" name="Google Shape;2533;p198"/>
          <p:cNvSpPr txBox="1">
            <a:spLocks noGrp="1"/>
          </p:cNvSpPr>
          <p:nvPr>
            <p:ph type="ctrTitle"/>
          </p:nvPr>
        </p:nvSpPr>
        <p:spPr>
          <a:xfrm>
            <a:off x="2592000" y="170440"/>
            <a:ext cx="9600000" cy="144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4800" b="1"/>
              <a:t>Neural Network</a:t>
            </a:r>
            <a:endParaRPr sz="4800" b="1"/>
          </a:p>
        </p:txBody>
      </p:sp>
      <p:sp>
        <p:nvSpPr>
          <p:cNvPr id="2534" name="Google Shape;2534;p198"/>
          <p:cNvSpPr txBox="1"/>
          <p:nvPr/>
        </p:nvSpPr>
        <p:spPr>
          <a:xfrm>
            <a:off x="2484233" y="1701085"/>
            <a:ext cx="6125200" cy="92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>
              <a:lnSpc>
                <a:spcPct val="115000"/>
              </a:lnSpc>
              <a:spcBef>
                <a:spcPts val="2000"/>
              </a:spcBef>
            </a:pPr>
            <a:r>
              <a:rPr lang="en" sz="2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Introduction to Neural Networks</a:t>
            </a:r>
            <a:endParaRPr sz="2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5" name="Google Shape;2535;p198"/>
          <p:cNvSpPr txBox="1"/>
          <p:nvPr/>
        </p:nvSpPr>
        <p:spPr>
          <a:xfrm>
            <a:off x="2070967" y="4019034"/>
            <a:ext cx="9135600" cy="135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>
              <a:lnSpc>
                <a:spcPct val="115000"/>
              </a:lnSpc>
              <a:spcBef>
                <a:spcPts val="2000"/>
              </a:spcBef>
            </a:pPr>
            <a:r>
              <a:rPr lang="en" sz="24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What is the differences of ML Algorithms and Deep Learning Algorithms?</a:t>
            </a:r>
            <a:endParaRPr sz="2400" b="1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0" name="Google Shape;2540;p199"/>
          <p:cNvGrpSpPr/>
          <p:nvPr/>
        </p:nvGrpSpPr>
        <p:grpSpPr>
          <a:xfrm>
            <a:off x="12" y="-7"/>
            <a:ext cx="2688477" cy="3045057"/>
            <a:chOff x="2200275" y="2162433"/>
            <a:chExt cx="2298630" cy="2545467"/>
          </a:xfrm>
        </p:grpSpPr>
        <p:sp>
          <p:nvSpPr>
            <p:cNvPr id="2541" name="Google Shape;2541;p199"/>
            <p:cNvSpPr/>
            <p:nvPr/>
          </p:nvSpPr>
          <p:spPr>
            <a:xfrm>
              <a:off x="220027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42" name="Google Shape;2542;p199"/>
            <p:cNvSpPr/>
            <p:nvPr/>
          </p:nvSpPr>
          <p:spPr>
            <a:xfrm>
              <a:off x="2829697" y="3200400"/>
              <a:ext cx="383100" cy="15075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43" name="Google Shape;2543;p199"/>
            <p:cNvSpPr/>
            <p:nvPr/>
          </p:nvSpPr>
          <p:spPr>
            <a:xfrm>
              <a:off x="3484605" y="2570205"/>
              <a:ext cx="383100" cy="10161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44" name="Google Shape;2544;p199"/>
            <p:cNvSpPr/>
            <p:nvPr/>
          </p:nvSpPr>
          <p:spPr>
            <a:xfrm>
              <a:off x="348460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45" name="Google Shape;2545;p199"/>
            <p:cNvSpPr/>
            <p:nvPr/>
          </p:nvSpPr>
          <p:spPr>
            <a:xfrm>
              <a:off x="2458995" y="2162433"/>
              <a:ext cx="766200" cy="766200"/>
            </a:xfrm>
            <a:prstGeom prst="ellipse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546" name="Google Shape;2546;p199"/>
          <p:cNvSpPr txBox="1">
            <a:spLocks noGrp="1"/>
          </p:cNvSpPr>
          <p:nvPr>
            <p:ph type="ctrTitle"/>
          </p:nvPr>
        </p:nvSpPr>
        <p:spPr>
          <a:xfrm>
            <a:off x="2592000" y="170440"/>
            <a:ext cx="9600000" cy="144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4800" b="1"/>
              <a:t>Neural Network</a:t>
            </a:r>
            <a:endParaRPr sz="4800" b="1"/>
          </a:p>
        </p:txBody>
      </p:sp>
      <p:sp>
        <p:nvSpPr>
          <p:cNvPr id="2547" name="Google Shape;2547;p199"/>
          <p:cNvSpPr txBox="1"/>
          <p:nvPr/>
        </p:nvSpPr>
        <p:spPr>
          <a:xfrm>
            <a:off x="2484233" y="1701085"/>
            <a:ext cx="6125200" cy="92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>
              <a:lnSpc>
                <a:spcPct val="115000"/>
              </a:lnSpc>
              <a:spcBef>
                <a:spcPts val="2000"/>
              </a:spcBef>
            </a:pPr>
            <a:r>
              <a:rPr lang="en" sz="2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Introduction to Neural Networks</a:t>
            </a:r>
            <a:endParaRPr sz="2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48" name="Google Shape;2548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233" y="3242700"/>
            <a:ext cx="6819832" cy="296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9" name="Google Shape;2549;p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3767" y="3261368"/>
            <a:ext cx="4043468" cy="2884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4" name="Google Shape;2554;p200"/>
          <p:cNvGrpSpPr/>
          <p:nvPr/>
        </p:nvGrpSpPr>
        <p:grpSpPr>
          <a:xfrm>
            <a:off x="12" y="-7"/>
            <a:ext cx="2688477" cy="3045057"/>
            <a:chOff x="2200275" y="2162433"/>
            <a:chExt cx="2298630" cy="2545467"/>
          </a:xfrm>
        </p:grpSpPr>
        <p:sp>
          <p:nvSpPr>
            <p:cNvPr id="2555" name="Google Shape;2555;p200"/>
            <p:cNvSpPr/>
            <p:nvPr/>
          </p:nvSpPr>
          <p:spPr>
            <a:xfrm>
              <a:off x="220027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56" name="Google Shape;2556;p200"/>
            <p:cNvSpPr/>
            <p:nvPr/>
          </p:nvSpPr>
          <p:spPr>
            <a:xfrm>
              <a:off x="2829697" y="3200400"/>
              <a:ext cx="383100" cy="15075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57" name="Google Shape;2557;p200"/>
            <p:cNvSpPr/>
            <p:nvPr/>
          </p:nvSpPr>
          <p:spPr>
            <a:xfrm>
              <a:off x="3484605" y="2570205"/>
              <a:ext cx="383100" cy="10161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58" name="Google Shape;2558;p200"/>
            <p:cNvSpPr/>
            <p:nvPr/>
          </p:nvSpPr>
          <p:spPr>
            <a:xfrm>
              <a:off x="348460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59" name="Google Shape;2559;p200"/>
            <p:cNvSpPr/>
            <p:nvPr/>
          </p:nvSpPr>
          <p:spPr>
            <a:xfrm>
              <a:off x="2458995" y="2162433"/>
              <a:ext cx="766200" cy="766200"/>
            </a:xfrm>
            <a:prstGeom prst="ellipse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560" name="Google Shape;2560;p200"/>
          <p:cNvSpPr txBox="1">
            <a:spLocks noGrp="1"/>
          </p:cNvSpPr>
          <p:nvPr>
            <p:ph type="ctrTitle"/>
          </p:nvPr>
        </p:nvSpPr>
        <p:spPr>
          <a:xfrm>
            <a:off x="2592000" y="170440"/>
            <a:ext cx="9600000" cy="144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4800" b="1"/>
              <a:t>Neural Network</a:t>
            </a:r>
            <a:endParaRPr sz="4800" b="1"/>
          </a:p>
        </p:txBody>
      </p:sp>
      <p:sp>
        <p:nvSpPr>
          <p:cNvPr id="2561" name="Google Shape;2561;p200"/>
          <p:cNvSpPr txBox="1"/>
          <p:nvPr/>
        </p:nvSpPr>
        <p:spPr>
          <a:xfrm>
            <a:off x="2484233" y="1701085"/>
            <a:ext cx="6125200" cy="92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>
              <a:lnSpc>
                <a:spcPct val="115000"/>
              </a:lnSpc>
              <a:spcBef>
                <a:spcPts val="2000"/>
              </a:spcBef>
            </a:pPr>
            <a:r>
              <a:rPr lang="en" sz="2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Introduction to Neural Networks</a:t>
            </a:r>
            <a:endParaRPr sz="2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2" name="Google Shape;2562;p200"/>
          <p:cNvSpPr txBox="1"/>
          <p:nvPr/>
        </p:nvSpPr>
        <p:spPr>
          <a:xfrm>
            <a:off x="1343333" y="3830667"/>
            <a:ext cx="10762400" cy="135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>
              <a:lnSpc>
                <a:spcPct val="115000"/>
              </a:lnSpc>
              <a:spcBef>
                <a:spcPts val="2000"/>
              </a:spcBef>
            </a:pPr>
            <a:r>
              <a:rPr lang="en" sz="24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Is there any differences between Neural Networks and Deep Neural Networks?</a:t>
            </a:r>
            <a:endParaRPr sz="2400" b="1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7" name="Google Shape;2567;p201"/>
          <p:cNvGrpSpPr/>
          <p:nvPr/>
        </p:nvGrpSpPr>
        <p:grpSpPr>
          <a:xfrm>
            <a:off x="12" y="-7"/>
            <a:ext cx="2688477" cy="3045057"/>
            <a:chOff x="2200275" y="2162433"/>
            <a:chExt cx="2298630" cy="2545467"/>
          </a:xfrm>
        </p:grpSpPr>
        <p:sp>
          <p:nvSpPr>
            <p:cNvPr id="2568" name="Google Shape;2568;p201"/>
            <p:cNvSpPr/>
            <p:nvPr/>
          </p:nvSpPr>
          <p:spPr>
            <a:xfrm>
              <a:off x="220027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69" name="Google Shape;2569;p201"/>
            <p:cNvSpPr/>
            <p:nvPr/>
          </p:nvSpPr>
          <p:spPr>
            <a:xfrm>
              <a:off x="2829697" y="3200400"/>
              <a:ext cx="383100" cy="15075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70" name="Google Shape;2570;p201"/>
            <p:cNvSpPr/>
            <p:nvPr/>
          </p:nvSpPr>
          <p:spPr>
            <a:xfrm>
              <a:off x="3484605" y="2570205"/>
              <a:ext cx="383100" cy="10161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71" name="Google Shape;2571;p201"/>
            <p:cNvSpPr/>
            <p:nvPr/>
          </p:nvSpPr>
          <p:spPr>
            <a:xfrm>
              <a:off x="348460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72" name="Google Shape;2572;p201"/>
            <p:cNvSpPr/>
            <p:nvPr/>
          </p:nvSpPr>
          <p:spPr>
            <a:xfrm>
              <a:off x="2458995" y="2162433"/>
              <a:ext cx="766200" cy="766200"/>
            </a:xfrm>
            <a:prstGeom prst="ellipse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573" name="Google Shape;2573;p201"/>
          <p:cNvSpPr txBox="1">
            <a:spLocks noGrp="1"/>
          </p:cNvSpPr>
          <p:nvPr>
            <p:ph type="ctrTitle"/>
          </p:nvPr>
        </p:nvSpPr>
        <p:spPr>
          <a:xfrm>
            <a:off x="2592000" y="170440"/>
            <a:ext cx="9600000" cy="144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4800" b="1"/>
              <a:t>Neural Network</a:t>
            </a:r>
            <a:endParaRPr sz="4800" b="1"/>
          </a:p>
        </p:txBody>
      </p:sp>
      <p:sp>
        <p:nvSpPr>
          <p:cNvPr id="2574" name="Google Shape;2574;p201"/>
          <p:cNvSpPr txBox="1"/>
          <p:nvPr/>
        </p:nvSpPr>
        <p:spPr>
          <a:xfrm>
            <a:off x="2484233" y="1396285"/>
            <a:ext cx="6125200" cy="92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>
              <a:lnSpc>
                <a:spcPct val="115000"/>
              </a:lnSpc>
              <a:spcBef>
                <a:spcPts val="2000"/>
              </a:spcBef>
            </a:pPr>
            <a:r>
              <a:rPr lang="en" sz="2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Introduction to Neural Networks</a:t>
            </a:r>
            <a:endParaRPr sz="2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75" name="Google Shape;2575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297" y="2234708"/>
            <a:ext cx="8469768" cy="460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0" name="Google Shape;2580;p202"/>
          <p:cNvGrpSpPr/>
          <p:nvPr/>
        </p:nvGrpSpPr>
        <p:grpSpPr>
          <a:xfrm>
            <a:off x="12" y="-7"/>
            <a:ext cx="2688477" cy="3045057"/>
            <a:chOff x="2200275" y="2162433"/>
            <a:chExt cx="2298630" cy="2545467"/>
          </a:xfrm>
        </p:grpSpPr>
        <p:sp>
          <p:nvSpPr>
            <p:cNvPr id="2581" name="Google Shape;2581;p202"/>
            <p:cNvSpPr/>
            <p:nvPr/>
          </p:nvSpPr>
          <p:spPr>
            <a:xfrm>
              <a:off x="220027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82" name="Google Shape;2582;p202"/>
            <p:cNvSpPr/>
            <p:nvPr/>
          </p:nvSpPr>
          <p:spPr>
            <a:xfrm>
              <a:off x="2829697" y="3200400"/>
              <a:ext cx="383100" cy="15075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83" name="Google Shape;2583;p202"/>
            <p:cNvSpPr/>
            <p:nvPr/>
          </p:nvSpPr>
          <p:spPr>
            <a:xfrm>
              <a:off x="3484605" y="2570205"/>
              <a:ext cx="383100" cy="10161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84" name="Google Shape;2584;p202"/>
            <p:cNvSpPr/>
            <p:nvPr/>
          </p:nvSpPr>
          <p:spPr>
            <a:xfrm>
              <a:off x="348460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85" name="Google Shape;2585;p202"/>
            <p:cNvSpPr/>
            <p:nvPr/>
          </p:nvSpPr>
          <p:spPr>
            <a:xfrm>
              <a:off x="2458995" y="2162433"/>
              <a:ext cx="766200" cy="766200"/>
            </a:xfrm>
            <a:prstGeom prst="ellipse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586" name="Google Shape;2586;p202"/>
          <p:cNvSpPr txBox="1">
            <a:spLocks noGrp="1"/>
          </p:cNvSpPr>
          <p:nvPr>
            <p:ph type="ctrTitle"/>
          </p:nvPr>
        </p:nvSpPr>
        <p:spPr>
          <a:xfrm>
            <a:off x="2592000" y="170440"/>
            <a:ext cx="9600000" cy="144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4800" b="1"/>
              <a:t>Neural Network</a:t>
            </a:r>
            <a:endParaRPr sz="4800" b="1"/>
          </a:p>
        </p:txBody>
      </p:sp>
      <p:pic>
        <p:nvPicPr>
          <p:cNvPr id="2587" name="Google Shape;2587;p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11509"/>
            <a:ext cx="12192003" cy="4381985"/>
          </a:xfrm>
          <a:prstGeom prst="rect">
            <a:avLst/>
          </a:prstGeom>
          <a:noFill/>
          <a:ln>
            <a:noFill/>
          </a:ln>
        </p:spPr>
      </p:pic>
      <p:sp>
        <p:nvSpPr>
          <p:cNvPr id="2588" name="Google Shape;2588;p202"/>
          <p:cNvSpPr txBox="1"/>
          <p:nvPr/>
        </p:nvSpPr>
        <p:spPr>
          <a:xfrm>
            <a:off x="3620067" y="1620033"/>
            <a:ext cx="6125200" cy="92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>
              <a:lnSpc>
                <a:spcPct val="115000"/>
              </a:lnSpc>
              <a:spcBef>
                <a:spcPts val="2000"/>
              </a:spcBef>
            </a:pPr>
            <a:r>
              <a:rPr lang="en" sz="2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Basics Element of ANNs</a:t>
            </a:r>
            <a:endParaRPr sz="2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3" name="Google Shape;2593;p203"/>
          <p:cNvGrpSpPr/>
          <p:nvPr/>
        </p:nvGrpSpPr>
        <p:grpSpPr>
          <a:xfrm>
            <a:off x="12" y="-7"/>
            <a:ext cx="2688477" cy="3045057"/>
            <a:chOff x="2200275" y="2162433"/>
            <a:chExt cx="2298630" cy="2545467"/>
          </a:xfrm>
        </p:grpSpPr>
        <p:sp>
          <p:nvSpPr>
            <p:cNvPr id="2594" name="Google Shape;2594;p203"/>
            <p:cNvSpPr/>
            <p:nvPr/>
          </p:nvSpPr>
          <p:spPr>
            <a:xfrm>
              <a:off x="220027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95" name="Google Shape;2595;p203"/>
            <p:cNvSpPr/>
            <p:nvPr/>
          </p:nvSpPr>
          <p:spPr>
            <a:xfrm>
              <a:off x="2829697" y="3200400"/>
              <a:ext cx="383100" cy="15075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96" name="Google Shape;2596;p203"/>
            <p:cNvSpPr/>
            <p:nvPr/>
          </p:nvSpPr>
          <p:spPr>
            <a:xfrm>
              <a:off x="3484605" y="2570205"/>
              <a:ext cx="383100" cy="10161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97" name="Google Shape;2597;p203"/>
            <p:cNvSpPr/>
            <p:nvPr/>
          </p:nvSpPr>
          <p:spPr>
            <a:xfrm>
              <a:off x="348460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98" name="Google Shape;2598;p203"/>
            <p:cNvSpPr/>
            <p:nvPr/>
          </p:nvSpPr>
          <p:spPr>
            <a:xfrm>
              <a:off x="2458995" y="2162433"/>
              <a:ext cx="766200" cy="766200"/>
            </a:xfrm>
            <a:prstGeom prst="ellipse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599" name="Google Shape;2599;p203"/>
          <p:cNvSpPr txBox="1">
            <a:spLocks noGrp="1"/>
          </p:cNvSpPr>
          <p:nvPr>
            <p:ph type="ctrTitle"/>
          </p:nvPr>
        </p:nvSpPr>
        <p:spPr>
          <a:xfrm>
            <a:off x="2592000" y="170440"/>
            <a:ext cx="9600000" cy="144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4800" b="1"/>
              <a:t>Neural Network</a:t>
            </a:r>
            <a:endParaRPr sz="4800" b="1"/>
          </a:p>
        </p:txBody>
      </p:sp>
      <p:sp>
        <p:nvSpPr>
          <p:cNvPr id="2600" name="Google Shape;2600;p203"/>
          <p:cNvSpPr txBox="1"/>
          <p:nvPr/>
        </p:nvSpPr>
        <p:spPr>
          <a:xfrm>
            <a:off x="3620067" y="1620033"/>
            <a:ext cx="6125200" cy="92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>
              <a:lnSpc>
                <a:spcPct val="115000"/>
              </a:lnSpc>
              <a:spcBef>
                <a:spcPts val="2000"/>
              </a:spcBef>
            </a:pPr>
            <a:r>
              <a:rPr lang="en" sz="2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Basics Element of ANNs</a:t>
            </a:r>
            <a:endParaRPr sz="2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1" name="Google Shape;2601;p203"/>
          <p:cNvSpPr txBox="1"/>
          <p:nvPr/>
        </p:nvSpPr>
        <p:spPr>
          <a:xfrm>
            <a:off x="1343333" y="3830667"/>
            <a:ext cx="10762400" cy="92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>
              <a:lnSpc>
                <a:spcPct val="115000"/>
              </a:lnSpc>
              <a:spcBef>
                <a:spcPts val="2000"/>
              </a:spcBef>
            </a:pPr>
            <a:r>
              <a:rPr lang="en" sz="24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What could be an activation function?</a:t>
            </a:r>
            <a:endParaRPr sz="2400" b="1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02" name="Google Shape;2602;p203"/>
          <p:cNvPicPr preferRelativeResize="0"/>
          <p:nvPr/>
        </p:nvPicPr>
        <p:blipFill rotWithShape="1">
          <a:blip r:embed="rId3">
            <a:alphaModFix/>
          </a:blip>
          <a:srcRect l="75187" b="60569"/>
          <a:stretch/>
        </p:blipFill>
        <p:spPr>
          <a:xfrm>
            <a:off x="7817567" y="2983000"/>
            <a:ext cx="3025068" cy="1727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204"/>
          <p:cNvGrpSpPr/>
          <p:nvPr/>
        </p:nvGrpSpPr>
        <p:grpSpPr>
          <a:xfrm>
            <a:off x="12" y="-7"/>
            <a:ext cx="2688477" cy="3045057"/>
            <a:chOff x="2200275" y="2162433"/>
            <a:chExt cx="2298630" cy="2545467"/>
          </a:xfrm>
        </p:grpSpPr>
        <p:sp>
          <p:nvSpPr>
            <p:cNvPr id="2608" name="Google Shape;2608;p204"/>
            <p:cNvSpPr/>
            <p:nvPr/>
          </p:nvSpPr>
          <p:spPr>
            <a:xfrm>
              <a:off x="220027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609" name="Google Shape;2609;p204"/>
            <p:cNvSpPr/>
            <p:nvPr/>
          </p:nvSpPr>
          <p:spPr>
            <a:xfrm>
              <a:off x="2829697" y="3200400"/>
              <a:ext cx="383100" cy="15075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610" name="Google Shape;2610;p204"/>
            <p:cNvSpPr/>
            <p:nvPr/>
          </p:nvSpPr>
          <p:spPr>
            <a:xfrm>
              <a:off x="3484605" y="2570205"/>
              <a:ext cx="383100" cy="10161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611" name="Google Shape;2611;p204"/>
            <p:cNvSpPr/>
            <p:nvPr/>
          </p:nvSpPr>
          <p:spPr>
            <a:xfrm>
              <a:off x="348460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612" name="Google Shape;2612;p204"/>
            <p:cNvSpPr/>
            <p:nvPr/>
          </p:nvSpPr>
          <p:spPr>
            <a:xfrm>
              <a:off x="2458995" y="2162433"/>
              <a:ext cx="766200" cy="766200"/>
            </a:xfrm>
            <a:prstGeom prst="ellipse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613" name="Google Shape;2613;p204"/>
          <p:cNvSpPr txBox="1">
            <a:spLocks noGrp="1"/>
          </p:cNvSpPr>
          <p:nvPr>
            <p:ph type="ctrTitle"/>
          </p:nvPr>
        </p:nvSpPr>
        <p:spPr>
          <a:xfrm>
            <a:off x="2592000" y="170440"/>
            <a:ext cx="9600000" cy="144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4800" b="1"/>
              <a:t>Neural Network</a:t>
            </a:r>
            <a:endParaRPr sz="4800" b="1"/>
          </a:p>
        </p:txBody>
      </p:sp>
      <p:sp>
        <p:nvSpPr>
          <p:cNvPr id="2614" name="Google Shape;2614;p204"/>
          <p:cNvSpPr txBox="1"/>
          <p:nvPr/>
        </p:nvSpPr>
        <p:spPr>
          <a:xfrm>
            <a:off x="3620067" y="1620033"/>
            <a:ext cx="6125200" cy="92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>
              <a:lnSpc>
                <a:spcPct val="115000"/>
              </a:lnSpc>
              <a:spcBef>
                <a:spcPts val="2000"/>
              </a:spcBef>
            </a:pPr>
            <a:r>
              <a:rPr lang="en" sz="2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Basics Element of ANNs</a:t>
            </a:r>
            <a:endParaRPr sz="2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15" name="Google Shape;2615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5374" y="3045034"/>
            <a:ext cx="5787060" cy="2907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6" name="Google Shape;2616;p204"/>
          <p:cNvPicPr preferRelativeResize="0"/>
          <p:nvPr/>
        </p:nvPicPr>
        <p:blipFill rotWithShape="1">
          <a:blip r:embed="rId4">
            <a:alphaModFix/>
          </a:blip>
          <a:srcRect b="17871"/>
          <a:stretch/>
        </p:blipFill>
        <p:spPr>
          <a:xfrm>
            <a:off x="133500" y="2767969"/>
            <a:ext cx="5413901" cy="3716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1" name="Google Shape;2621;p205"/>
          <p:cNvGrpSpPr/>
          <p:nvPr/>
        </p:nvGrpSpPr>
        <p:grpSpPr>
          <a:xfrm>
            <a:off x="12" y="-7"/>
            <a:ext cx="2688477" cy="3045057"/>
            <a:chOff x="2200275" y="2162433"/>
            <a:chExt cx="2298630" cy="2545467"/>
          </a:xfrm>
        </p:grpSpPr>
        <p:sp>
          <p:nvSpPr>
            <p:cNvPr id="2622" name="Google Shape;2622;p205"/>
            <p:cNvSpPr/>
            <p:nvPr/>
          </p:nvSpPr>
          <p:spPr>
            <a:xfrm>
              <a:off x="220027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623" name="Google Shape;2623;p205"/>
            <p:cNvSpPr/>
            <p:nvPr/>
          </p:nvSpPr>
          <p:spPr>
            <a:xfrm>
              <a:off x="2829697" y="3200400"/>
              <a:ext cx="383100" cy="15075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624" name="Google Shape;2624;p205"/>
            <p:cNvSpPr/>
            <p:nvPr/>
          </p:nvSpPr>
          <p:spPr>
            <a:xfrm>
              <a:off x="3484605" y="2570205"/>
              <a:ext cx="383100" cy="10161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625" name="Google Shape;2625;p205"/>
            <p:cNvSpPr/>
            <p:nvPr/>
          </p:nvSpPr>
          <p:spPr>
            <a:xfrm>
              <a:off x="348460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626" name="Google Shape;2626;p205"/>
            <p:cNvSpPr/>
            <p:nvPr/>
          </p:nvSpPr>
          <p:spPr>
            <a:xfrm>
              <a:off x="2458995" y="2162433"/>
              <a:ext cx="766200" cy="766200"/>
            </a:xfrm>
            <a:prstGeom prst="ellipse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627" name="Google Shape;2627;p205"/>
          <p:cNvSpPr txBox="1">
            <a:spLocks noGrp="1"/>
          </p:cNvSpPr>
          <p:nvPr>
            <p:ph type="ctrTitle"/>
          </p:nvPr>
        </p:nvSpPr>
        <p:spPr>
          <a:xfrm>
            <a:off x="2592000" y="170440"/>
            <a:ext cx="9600000" cy="144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4800" b="1"/>
              <a:t>Neural Network</a:t>
            </a:r>
            <a:endParaRPr sz="4800" b="1"/>
          </a:p>
        </p:txBody>
      </p:sp>
      <p:sp>
        <p:nvSpPr>
          <p:cNvPr id="2628" name="Google Shape;2628;p205"/>
          <p:cNvSpPr txBox="1"/>
          <p:nvPr/>
        </p:nvSpPr>
        <p:spPr>
          <a:xfrm>
            <a:off x="3620067" y="1620033"/>
            <a:ext cx="6125200" cy="92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>
              <a:lnSpc>
                <a:spcPct val="115000"/>
              </a:lnSpc>
              <a:spcBef>
                <a:spcPts val="2000"/>
              </a:spcBef>
            </a:pPr>
            <a:r>
              <a:rPr lang="en" sz="2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Basics Element of ANNs</a:t>
            </a:r>
            <a:endParaRPr sz="2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29" name="Google Shape;2629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5991" y="2352100"/>
            <a:ext cx="5460011" cy="4297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4" name="Google Shape;2634;p206"/>
          <p:cNvGrpSpPr/>
          <p:nvPr/>
        </p:nvGrpSpPr>
        <p:grpSpPr>
          <a:xfrm>
            <a:off x="12" y="-7"/>
            <a:ext cx="2688477" cy="3045057"/>
            <a:chOff x="2200275" y="2162433"/>
            <a:chExt cx="2298630" cy="2545467"/>
          </a:xfrm>
        </p:grpSpPr>
        <p:sp>
          <p:nvSpPr>
            <p:cNvPr id="2635" name="Google Shape;2635;p206"/>
            <p:cNvSpPr/>
            <p:nvPr/>
          </p:nvSpPr>
          <p:spPr>
            <a:xfrm>
              <a:off x="220027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636" name="Google Shape;2636;p206"/>
            <p:cNvSpPr/>
            <p:nvPr/>
          </p:nvSpPr>
          <p:spPr>
            <a:xfrm>
              <a:off x="2829697" y="3200400"/>
              <a:ext cx="383100" cy="15075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637" name="Google Shape;2637;p206"/>
            <p:cNvSpPr/>
            <p:nvPr/>
          </p:nvSpPr>
          <p:spPr>
            <a:xfrm>
              <a:off x="3484605" y="2570205"/>
              <a:ext cx="383100" cy="10161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638" name="Google Shape;2638;p206"/>
            <p:cNvSpPr/>
            <p:nvPr/>
          </p:nvSpPr>
          <p:spPr>
            <a:xfrm>
              <a:off x="348460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639" name="Google Shape;2639;p206"/>
            <p:cNvSpPr/>
            <p:nvPr/>
          </p:nvSpPr>
          <p:spPr>
            <a:xfrm>
              <a:off x="2458995" y="2162433"/>
              <a:ext cx="766200" cy="766200"/>
            </a:xfrm>
            <a:prstGeom prst="ellipse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640" name="Google Shape;2640;p206"/>
          <p:cNvSpPr txBox="1">
            <a:spLocks noGrp="1"/>
          </p:cNvSpPr>
          <p:nvPr>
            <p:ph type="ctrTitle"/>
          </p:nvPr>
        </p:nvSpPr>
        <p:spPr>
          <a:xfrm>
            <a:off x="2592000" y="170440"/>
            <a:ext cx="9600000" cy="144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4800" b="1"/>
              <a:t>Neural Network</a:t>
            </a:r>
            <a:endParaRPr sz="4800" b="1"/>
          </a:p>
        </p:txBody>
      </p:sp>
      <p:sp>
        <p:nvSpPr>
          <p:cNvPr id="2641" name="Google Shape;2641;p206"/>
          <p:cNvSpPr txBox="1"/>
          <p:nvPr/>
        </p:nvSpPr>
        <p:spPr>
          <a:xfrm>
            <a:off x="3620067" y="1620033"/>
            <a:ext cx="6125200" cy="92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>
              <a:lnSpc>
                <a:spcPct val="115000"/>
              </a:lnSpc>
              <a:spcBef>
                <a:spcPts val="2000"/>
              </a:spcBef>
            </a:pPr>
            <a:r>
              <a:rPr lang="en" sz="2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Basics Element of ANNs</a:t>
            </a:r>
            <a:endParaRPr sz="2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2" name="Google Shape;2642;p206"/>
          <p:cNvSpPr txBox="1"/>
          <p:nvPr/>
        </p:nvSpPr>
        <p:spPr>
          <a:xfrm>
            <a:off x="3976700" y="3643301"/>
            <a:ext cx="40000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dirty="0"/>
              <a:t>https://playground.tensorflow.org/</a:t>
            </a:r>
            <a:endParaRPr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en-GB" dirty="0" err="1"/>
              <a:t>Dogrusal</a:t>
            </a:r>
            <a:r>
              <a:rPr lang="en-GB" dirty="0"/>
              <a:t> </a:t>
            </a:r>
            <a:r>
              <a:rPr lang="en-GB" dirty="0" err="1"/>
              <a:t>olmayan</a:t>
            </a:r>
            <a:r>
              <a:rPr lang="en-GB" dirty="0"/>
              <a:t> </a:t>
            </a:r>
            <a:r>
              <a:rPr lang="en-GB" dirty="0" err="1"/>
              <a:t>Regresyon</a:t>
            </a:r>
            <a:r>
              <a:rPr lang="en-GB" dirty="0"/>
              <a:t> </a:t>
            </a:r>
            <a:r>
              <a:rPr lang="en-GB" dirty="0" err="1"/>
              <a:t>Yontemleri</a:t>
            </a:r>
            <a:br>
              <a:rPr lang="en-NL" dirty="0"/>
            </a:br>
            <a:endParaRPr lang="en-NL" dirty="0"/>
          </a:p>
        </p:txBody>
      </p:sp>
      <p:sp>
        <p:nvSpPr>
          <p:cNvPr id="6" name="AutoShape 2" descr="Konu 6 Değişkenleri Doğrusal Olmayan Regresyon Modelleri | R&amp;#39;da Ekonometri  Uygulamaları">
            <a:extLst>
              <a:ext uri="{FF2B5EF4-FFF2-40B4-BE49-F238E27FC236}">
                <a16:creationId xmlns:a16="http://schemas.microsoft.com/office/drawing/2014/main" id="{A7A22CB9-DB94-5649-BAEA-EC4A12644B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sp>
        <p:nvSpPr>
          <p:cNvPr id="7" name="AutoShape 4" descr="Konu 6 Değişkenleri Doğrusal Olmayan Regresyon Modelleri | R&amp;#39;da Ekonometri  Uygulamaları">
            <a:extLst>
              <a:ext uri="{FF2B5EF4-FFF2-40B4-BE49-F238E27FC236}">
                <a16:creationId xmlns:a16="http://schemas.microsoft.com/office/drawing/2014/main" id="{3E151AA3-1CE4-4A44-9279-C24370410A9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E4F918-3C05-5F47-BB84-9B881C8EC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6" y="1811213"/>
            <a:ext cx="5994510" cy="42817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523C0E-E904-544E-BF5B-06DDB8468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766" y="1767699"/>
            <a:ext cx="6096462" cy="435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942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7" name="Google Shape;2647;p207"/>
          <p:cNvGrpSpPr/>
          <p:nvPr/>
        </p:nvGrpSpPr>
        <p:grpSpPr>
          <a:xfrm>
            <a:off x="12" y="-7"/>
            <a:ext cx="2688477" cy="3045057"/>
            <a:chOff x="2200275" y="2162433"/>
            <a:chExt cx="2298630" cy="2545467"/>
          </a:xfrm>
        </p:grpSpPr>
        <p:sp>
          <p:nvSpPr>
            <p:cNvPr id="2648" name="Google Shape;2648;p207"/>
            <p:cNvSpPr/>
            <p:nvPr/>
          </p:nvSpPr>
          <p:spPr>
            <a:xfrm>
              <a:off x="220027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649" name="Google Shape;2649;p207"/>
            <p:cNvSpPr/>
            <p:nvPr/>
          </p:nvSpPr>
          <p:spPr>
            <a:xfrm>
              <a:off x="2829697" y="3200400"/>
              <a:ext cx="383100" cy="15075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650" name="Google Shape;2650;p207"/>
            <p:cNvSpPr/>
            <p:nvPr/>
          </p:nvSpPr>
          <p:spPr>
            <a:xfrm>
              <a:off x="3484605" y="2570205"/>
              <a:ext cx="383100" cy="10161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651" name="Google Shape;2651;p207"/>
            <p:cNvSpPr/>
            <p:nvPr/>
          </p:nvSpPr>
          <p:spPr>
            <a:xfrm>
              <a:off x="348460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652" name="Google Shape;2652;p207"/>
            <p:cNvSpPr/>
            <p:nvPr/>
          </p:nvSpPr>
          <p:spPr>
            <a:xfrm>
              <a:off x="2458995" y="2162433"/>
              <a:ext cx="766200" cy="766200"/>
            </a:xfrm>
            <a:prstGeom prst="ellipse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653" name="Google Shape;2653;p207"/>
          <p:cNvSpPr txBox="1">
            <a:spLocks noGrp="1"/>
          </p:cNvSpPr>
          <p:nvPr>
            <p:ph type="ctrTitle"/>
          </p:nvPr>
        </p:nvSpPr>
        <p:spPr>
          <a:xfrm>
            <a:off x="2592000" y="170440"/>
            <a:ext cx="9600000" cy="144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4800" b="1"/>
              <a:t>Neural Network</a:t>
            </a:r>
            <a:endParaRPr sz="4800" b="1"/>
          </a:p>
        </p:txBody>
      </p:sp>
      <p:sp>
        <p:nvSpPr>
          <p:cNvPr id="2654" name="Google Shape;2654;p207"/>
          <p:cNvSpPr txBox="1"/>
          <p:nvPr/>
        </p:nvSpPr>
        <p:spPr>
          <a:xfrm>
            <a:off x="3620067" y="1620034"/>
            <a:ext cx="6125200" cy="92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>
              <a:lnSpc>
                <a:spcPct val="115000"/>
              </a:lnSpc>
              <a:spcBef>
                <a:spcPts val="2000"/>
              </a:spcBef>
            </a:pPr>
            <a:r>
              <a:rPr lang="en" sz="2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Parameters and Hyperparameters </a:t>
            </a:r>
            <a:endParaRPr sz="2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55" name="Google Shape;2655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667" y="2456216"/>
            <a:ext cx="12192003" cy="4358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0" name="Google Shape;2660;p208"/>
          <p:cNvGrpSpPr/>
          <p:nvPr/>
        </p:nvGrpSpPr>
        <p:grpSpPr>
          <a:xfrm>
            <a:off x="12" y="-7"/>
            <a:ext cx="2688477" cy="3045057"/>
            <a:chOff x="2200275" y="2162433"/>
            <a:chExt cx="2298630" cy="2545467"/>
          </a:xfrm>
        </p:grpSpPr>
        <p:sp>
          <p:nvSpPr>
            <p:cNvPr id="2661" name="Google Shape;2661;p208"/>
            <p:cNvSpPr/>
            <p:nvPr/>
          </p:nvSpPr>
          <p:spPr>
            <a:xfrm>
              <a:off x="220027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662" name="Google Shape;2662;p208"/>
            <p:cNvSpPr/>
            <p:nvPr/>
          </p:nvSpPr>
          <p:spPr>
            <a:xfrm>
              <a:off x="2829697" y="3200400"/>
              <a:ext cx="383100" cy="15075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663" name="Google Shape;2663;p208"/>
            <p:cNvSpPr/>
            <p:nvPr/>
          </p:nvSpPr>
          <p:spPr>
            <a:xfrm>
              <a:off x="3484605" y="2570205"/>
              <a:ext cx="383100" cy="10161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664" name="Google Shape;2664;p208"/>
            <p:cNvSpPr/>
            <p:nvPr/>
          </p:nvSpPr>
          <p:spPr>
            <a:xfrm>
              <a:off x="348460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665" name="Google Shape;2665;p208"/>
            <p:cNvSpPr/>
            <p:nvPr/>
          </p:nvSpPr>
          <p:spPr>
            <a:xfrm>
              <a:off x="2458995" y="2162433"/>
              <a:ext cx="766200" cy="766200"/>
            </a:xfrm>
            <a:prstGeom prst="ellipse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666" name="Google Shape;2666;p208"/>
          <p:cNvSpPr txBox="1">
            <a:spLocks noGrp="1"/>
          </p:cNvSpPr>
          <p:nvPr>
            <p:ph type="ctrTitle"/>
          </p:nvPr>
        </p:nvSpPr>
        <p:spPr>
          <a:xfrm>
            <a:off x="2592000" y="170440"/>
            <a:ext cx="9600000" cy="144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4800" b="1"/>
              <a:t>Neural Network</a:t>
            </a:r>
            <a:endParaRPr sz="4800" b="1"/>
          </a:p>
        </p:txBody>
      </p:sp>
      <p:sp>
        <p:nvSpPr>
          <p:cNvPr id="2667" name="Google Shape;2667;p208"/>
          <p:cNvSpPr txBox="1"/>
          <p:nvPr/>
        </p:nvSpPr>
        <p:spPr>
          <a:xfrm>
            <a:off x="3620067" y="1620034"/>
            <a:ext cx="6125200" cy="92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>
              <a:lnSpc>
                <a:spcPct val="115000"/>
              </a:lnSpc>
              <a:spcBef>
                <a:spcPts val="2000"/>
              </a:spcBef>
            </a:pPr>
            <a:r>
              <a:rPr lang="en" sz="2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Parameters and Hyperparameters </a:t>
            </a:r>
            <a:endParaRPr sz="2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68" name="Google Shape;2668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340" y="3649667"/>
            <a:ext cx="5787061" cy="2553115"/>
          </a:xfrm>
          <a:prstGeom prst="rect">
            <a:avLst/>
          </a:prstGeom>
          <a:noFill/>
          <a:ln>
            <a:noFill/>
          </a:ln>
        </p:spPr>
      </p:pic>
      <p:sp>
        <p:nvSpPr>
          <p:cNvPr id="2669" name="Google Shape;2669;p208"/>
          <p:cNvSpPr txBox="1"/>
          <p:nvPr/>
        </p:nvSpPr>
        <p:spPr>
          <a:xfrm>
            <a:off x="1708500" y="3080552"/>
            <a:ext cx="2211200" cy="135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>
              <a:lnSpc>
                <a:spcPct val="115000"/>
              </a:lnSpc>
              <a:spcBef>
                <a:spcPts val="2000"/>
              </a:spcBef>
            </a:pPr>
            <a:r>
              <a:rPr lang="en" sz="2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Parameters </a:t>
            </a:r>
            <a:endParaRPr sz="2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70" name="Google Shape;2670;p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6167" y="2680733"/>
            <a:ext cx="4971268" cy="206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1" name="Google Shape;2671;p208"/>
          <p:cNvSpPr txBox="1"/>
          <p:nvPr/>
        </p:nvSpPr>
        <p:spPr>
          <a:xfrm>
            <a:off x="7704800" y="2153634"/>
            <a:ext cx="2974000" cy="135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>
              <a:lnSpc>
                <a:spcPct val="115000"/>
              </a:lnSpc>
              <a:spcBef>
                <a:spcPts val="2000"/>
              </a:spcBef>
            </a:pPr>
            <a:r>
              <a:rPr lang="en" sz="2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Hyperparameters </a:t>
            </a:r>
            <a:endParaRPr sz="2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72" name="Google Shape;2672;p2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4800" y="4746533"/>
            <a:ext cx="2999917" cy="20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7" name="Google Shape;2677;p209"/>
          <p:cNvGrpSpPr/>
          <p:nvPr/>
        </p:nvGrpSpPr>
        <p:grpSpPr>
          <a:xfrm>
            <a:off x="12" y="-7"/>
            <a:ext cx="2688477" cy="3045057"/>
            <a:chOff x="2200275" y="2162433"/>
            <a:chExt cx="2298630" cy="2545467"/>
          </a:xfrm>
        </p:grpSpPr>
        <p:sp>
          <p:nvSpPr>
            <p:cNvPr id="2678" name="Google Shape;2678;p209"/>
            <p:cNvSpPr/>
            <p:nvPr/>
          </p:nvSpPr>
          <p:spPr>
            <a:xfrm>
              <a:off x="220027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679" name="Google Shape;2679;p209"/>
            <p:cNvSpPr/>
            <p:nvPr/>
          </p:nvSpPr>
          <p:spPr>
            <a:xfrm>
              <a:off x="2829697" y="3200400"/>
              <a:ext cx="383100" cy="15075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680" name="Google Shape;2680;p209"/>
            <p:cNvSpPr/>
            <p:nvPr/>
          </p:nvSpPr>
          <p:spPr>
            <a:xfrm>
              <a:off x="3484605" y="2570205"/>
              <a:ext cx="383100" cy="10161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681" name="Google Shape;2681;p209"/>
            <p:cNvSpPr/>
            <p:nvPr/>
          </p:nvSpPr>
          <p:spPr>
            <a:xfrm>
              <a:off x="348460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682" name="Google Shape;2682;p209"/>
            <p:cNvSpPr/>
            <p:nvPr/>
          </p:nvSpPr>
          <p:spPr>
            <a:xfrm>
              <a:off x="2458995" y="2162433"/>
              <a:ext cx="766200" cy="766200"/>
            </a:xfrm>
            <a:prstGeom prst="ellipse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683" name="Google Shape;2683;p209"/>
          <p:cNvSpPr txBox="1">
            <a:spLocks noGrp="1"/>
          </p:cNvSpPr>
          <p:nvPr>
            <p:ph type="ctrTitle"/>
          </p:nvPr>
        </p:nvSpPr>
        <p:spPr>
          <a:xfrm>
            <a:off x="2592000" y="170440"/>
            <a:ext cx="9600000" cy="144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4800" b="1"/>
              <a:t>Neural Network</a:t>
            </a:r>
            <a:endParaRPr sz="4800" b="1"/>
          </a:p>
        </p:txBody>
      </p:sp>
      <p:sp>
        <p:nvSpPr>
          <p:cNvPr id="2684" name="Google Shape;2684;p209"/>
          <p:cNvSpPr txBox="1"/>
          <p:nvPr/>
        </p:nvSpPr>
        <p:spPr>
          <a:xfrm>
            <a:off x="3620067" y="1620033"/>
            <a:ext cx="6125200" cy="92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>
              <a:lnSpc>
                <a:spcPct val="115000"/>
              </a:lnSpc>
              <a:spcBef>
                <a:spcPts val="2000"/>
              </a:spcBef>
            </a:pPr>
            <a:r>
              <a:rPr lang="en" sz="2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Epoch, Batch size, Iteration</a:t>
            </a:r>
            <a:endParaRPr sz="2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85" name="Google Shape;2685;p209"/>
          <p:cNvPicPr preferRelativeResize="0"/>
          <p:nvPr/>
        </p:nvPicPr>
        <p:blipFill rotWithShape="1">
          <a:blip r:embed="rId3">
            <a:alphaModFix/>
          </a:blip>
          <a:srcRect l="3011" t="7418" r="7101" b="8286"/>
          <a:stretch/>
        </p:blipFill>
        <p:spPr>
          <a:xfrm>
            <a:off x="0" y="2872767"/>
            <a:ext cx="12192000" cy="391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0" name="Google Shape;2690;p210"/>
          <p:cNvGrpSpPr/>
          <p:nvPr/>
        </p:nvGrpSpPr>
        <p:grpSpPr>
          <a:xfrm>
            <a:off x="12" y="-7"/>
            <a:ext cx="2688477" cy="3045057"/>
            <a:chOff x="2200275" y="2162433"/>
            <a:chExt cx="2298630" cy="2545467"/>
          </a:xfrm>
        </p:grpSpPr>
        <p:sp>
          <p:nvSpPr>
            <p:cNvPr id="2691" name="Google Shape;2691;p210"/>
            <p:cNvSpPr/>
            <p:nvPr/>
          </p:nvSpPr>
          <p:spPr>
            <a:xfrm>
              <a:off x="220027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692" name="Google Shape;2692;p210"/>
            <p:cNvSpPr/>
            <p:nvPr/>
          </p:nvSpPr>
          <p:spPr>
            <a:xfrm>
              <a:off x="2829697" y="3200400"/>
              <a:ext cx="383100" cy="15075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693" name="Google Shape;2693;p210"/>
            <p:cNvSpPr/>
            <p:nvPr/>
          </p:nvSpPr>
          <p:spPr>
            <a:xfrm>
              <a:off x="3484605" y="2570205"/>
              <a:ext cx="383100" cy="10161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694" name="Google Shape;2694;p210"/>
            <p:cNvSpPr/>
            <p:nvPr/>
          </p:nvSpPr>
          <p:spPr>
            <a:xfrm>
              <a:off x="348460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695" name="Google Shape;2695;p210"/>
            <p:cNvSpPr/>
            <p:nvPr/>
          </p:nvSpPr>
          <p:spPr>
            <a:xfrm>
              <a:off x="2458995" y="2162433"/>
              <a:ext cx="766200" cy="766200"/>
            </a:xfrm>
            <a:prstGeom prst="ellipse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696" name="Google Shape;2696;p210"/>
          <p:cNvSpPr txBox="1">
            <a:spLocks noGrp="1"/>
          </p:cNvSpPr>
          <p:nvPr>
            <p:ph type="ctrTitle"/>
          </p:nvPr>
        </p:nvSpPr>
        <p:spPr>
          <a:xfrm>
            <a:off x="2592000" y="170440"/>
            <a:ext cx="9600000" cy="144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4800" b="1"/>
              <a:t>Neural Network</a:t>
            </a:r>
            <a:endParaRPr sz="4800" b="1"/>
          </a:p>
        </p:txBody>
      </p:sp>
      <p:sp>
        <p:nvSpPr>
          <p:cNvPr id="2697" name="Google Shape;2697;p210"/>
          <p:cNvSpPr txBox="1"/>
          <p:nvPr/>
        </p:nvSpPr>
        <p:spPr>
          <a:xfrm>
            <a:off x="3620067" y="1620034"/>
            <a:ext cx="6125200" cy="92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>
              <a:lnSpc>
                <a:spcPct val="115000"/>
              </a:lnSpc>
              <a:spcBef>
                <a:spcPts val="2000"/>
              </a:spcBef>
            </a:pPr>
            <a:r>
              <a:rPr lang="en" sz="2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Understand Overfitting During Training</a:t>
            </a:r>
            <a:endParaRPr sz="2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98" name="Google Shape;2698;p210"/>
          <p:cNvPicPr preferRelativeResize="0"/>
          <p:nvPr/>
        </p:nvPicPr>
        <p:blipFill rotWithShape="1">
          <a:blip r:embed="rId3">
            <a:alphaModFix/>
          </a:blip>
          <a:srcRect l="8958" t="9892" r="8933" b="37264"/>
          <a:stretch/>
        </p:blipFill>
        <p:spPr>
          <a:xfrm>
            <a:off x="1651568" y="2153633"/>
            <a:ext cx="4751801" cy="1718867"/>
          </a:xfrm>
          <a:prstGeom prst="rect">
            <a:avLst/>
          </a:prstGeom>
          <a:noFill/>
          <a:ln>
            <a:noFill/>
          </a:ln>
        </p:spPr>
      </p:pic>
      <p:sp>
        <p:nvSpPr>
          <p:cNvPr id="2699" name="Google Shape;2699;p210"/>
          <p:cNvSpPr txBox="1"/>
          <p:nvPr/>
        </p:nvSpPr>
        <p:spPr>
          <a:xfrm>
            <a:off x="1781500" y="3986801"/>
            <a:ext cx="4490400" cy="135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>
              <a:lnSpc>
                <a:spcPct val="115000"/>
              </a:lnSpc>
              <a:spcBef>
                <a:spcPts val="2000"/>
              </a:spcBef>
            </a:pPr>
            <a:r>
              <a:rPr lang="en" sz="2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Observe Metrics during training</a:t>
            </a:r>
            <a:endParaRPr sz="2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0" name="Google Shape;2700;p210"/>
          <p:cNvSpPr/>
          <p:nvPr/>
        </p:nvSpPr>
        <p:spPr>
          <a:xfrm>
            <a:off x="3894767" y="3775651"/>
            <a:ext cx="394000" cy="308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2701" name="Google Shape;2701;p210"/>
          <p:cNvSpPr/>
          <p:nvPr/>
        </p:nvSpPr>
        <p:spPr>
          <a:xfrm>
            <a:off x="3894767" y="4374984"/>
            <a:ext cx="394000" cy="308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pic>
        <p:nvPicPr>
          <p:cNvPr id="2702" name="Google Shape;2702;p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4551" y="5041100"/>
            <a:ext cx="5714432" cy="1583133"/>
          </a:xfrm>
          <a:prstGeom prst="rect">
            <a:avLst/>
          </a:prstGeom>
          <a:noFill/>
          <a:ln>
            <a:noFill/>
          </a:ln>
        </p:spPr>
      </p:pic>
      <p:sp>
        <p:nvSpPr>
          <p:cNvPr id="2703" name="Google Shape;2703;p210"/>
          <p:cNvSpPr txBox="1"/>
          <p:nvPr/>
        </p:nvSpPr>
        <p:spPr>
          <a:xfrm>
            <a:off x="1976100" y="6391101"/>
            <a:ext cx="1226000" cy="135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2000"/>
              </a:spcBef>
            </a:pPr>
            <a:r>
              <a:rPr lang="en" sz="2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Epochs</a:t>
            </a:r>
            <a:endParaRPr sz="2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4" name="Google Shape;2704;p210"/>
          <p:cNvSpPr txBox="1"/>
          <p:nvPr/>
        </p:nvSpPr>
        <p:spPr>
          <a:xfrm>
            <a:off x="5141667" y="6391101"/>
            <a:ext cx="1226000" cy="135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2000"/>
              </a:spcBef>
            </a:pPr>
            <a:r>
              <a:rPr lang="en" sz="2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Epochs</a:t>
            </a:r>
            <a:endParaRPr sz="2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05" name="Google Shape;2705;p2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8170" y="4773250"/>
            <a:ext cx="1993100" cy="25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6" name="Google Shape;2706;p2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25267" y="3253200"/>
            <a:ext cx="4966733" cy="2009992"/>
          </a:xfrm>
          <a:prstGeom prst="rect">
            <a:avLst/>
          </a:prstGeom>
          <a:noFill/>
          <a:ln>
            <a:noFill/>
          </a:ln>
        </p:spPr>
      </p:pic>
      <p:sp>
        <p:nvSpPr>
          <p:cNvPr id="2707" name="Google Shape;2707;p210"/>
          <p:cNvSpPr/>
          <p:nvPr/>
        </p:nvSpPr>
        <p:spPr>
          <a:xfrm rot="-5400000">
            <a:off x="6640885" y="5068165"/>
            <a:ext cx="394000" cy="308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2" name="Google Shape;2712;p211"/>
          <p:cNvGrpSpPr/>
          <p:nvPr/>
        </p:nvGrpSpPr>
        <p:grpSpPr>
          <a:xfrm>
            <a:off x="12" y="-7"/>
            <a:ext cx="2688477" cy="3045057"/>
            <a:chOff x="2200275" y="2162433"/>
            <a:chExt cx="2298630" cy="2545467"/>
          </a:xfrm>
        </p:grpSpPr>
        <p:sp>
          <p:nvSpPr>
            <p:cNvPr id="2713" name="Google Shape;2713;p211"/>
            <p:cNvSpPr/>
            <p:nvPr/>
          </p:nvSpPr>
          <p:spPr>
            <a:xfrm>
              <a:off x="220027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714" name="Google Shape;2714;p211"/>
            <p:cNvSpPr/>
            <p:nvPr/>
          </p:nvSpPr>
          <p:spPr>
            <a:xfrm>
              <a:off x="2829697" y="3200400"/>
              <a:ext cx="383100" cy="15075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715" name="Google Shape;2715;p211"/>
            <p:cNvSpPr/>
            <p:nvPr/>
          </p:nvSpPr>
          <p:spPr>
            <a:xfrm>
              <a:off x="3484605" y="2570205"/>
              <a:ext cx="383100" cy="10161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716" name="Google Shape;2716;p211"/>
            <p:cNvSpPr/>
            <p:nvPr/>
          </p:nvSpPr>
          <p:spPr>
            <a:xfrm>
              <a:off x="348460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717" name="Google Shape;2717;p211"/>
            <p:cNvSpPr/>
            <p:nvPr/>
          </p:nvSpPr>
          <p:spPr>
            <a:xfrm>
              <a:off x="2458995" y="2162433"/>
              <a:ext cx="766200" cy="766200"/>
            </a:xfrm>
            <a:prstGeom prst="ellipse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718" name="Google Shape;2718;p211"/>
          <p:cNvSpPr txBox="1">
            <a:spLocks noGrp="1"/>
          </p:cNvSpPr>
          <p:nvPr>
            <p:ph type="ctrTitle"/>
          </p:nvPr>
        </p:nvSpPr>
        <p:spPr>
          <a:xfrm>
            <a:off x="2592000" y="170440"/>
            <a:ext cx="9600000" cy="144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4800" b="1"/>
              <a:t>Neural Network</a:t>
            </a:r>
            <a:endParaRPr sz="4800" b="1"/>
          </a:p>
        </p:txBody>
      </p:sp>
      <p:sp>
        <p:nvSpPr>
          <p:cNvPr id="2719" name="Google Shape;2719;p211"/>
          <p:cNvSpPr txBox="1"/>
          <p:nvPr/>
        </p:nvSpPr>
        <p:spPr>
          <a:xfrm>
            <a:off x="3620067" y="1620033"/>
            <a:ext cx="6125200" cy="92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>
              <a:lnSpc>
                <a:spcPct val="115000"/>
              </a:lnSpc>
              <a:spcBef>
                <a:spcPts val="2000"/>
              </a:spcBef>
            </a:pPr>
            <a:r>
              <a:rPr lang="en" sz="2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Learning Rate</a:t>
            </a:r>
            <a:endParaRPr sz="2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20" name="Google Shape;2720;p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7267" y="2040034"/>
            <a:ext cx="3478701" cy="2254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1" name="Google Shape;2721;p2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" y="4448300"/>
            <a:ext cx="5787060" cy="2409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2" name="Google Shape;2722;p2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1867" y="2040034"/>
            <a:ext cx="6849351" cy="2254567"/>
          </a:xfrm>
          <a:prstGeom prst="rect">
            <a:avLst/>
          </a:prstGeom>
          <a:noFill/>
          <a:ln>
            <a:noFill/>
          </a:ln>
        </p:spPr>
      </p:pic>
      <p:sp>
        <p:nvSpPr>
          <p:cNvPr id="2723" name="Google Shape;2723;p211"/>
          <p:cNvSpPr txBox="1"/>
          <p:nvPr/>
        </p:nvSpPr>
        <p:spPr>
          <a:xfrm>
            <a:off x="5161867" y="2040033"/>
            <a:ext cx="351200" cy="92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2000"/>
              </a:spcBef>
            </a:pPr>
            <a:r>
              <a:rPr lang="en" sz="2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2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24" name="Google Shape;2724;p2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42132" y="4369367"/>
            <a:ext cx="5996064" cy="2488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9" name="Google Shape;2729;p212"/>
          <p:cNvGrpSpPr/>
          <p:nvPr/>
        </p:nvGrpSpPr>
        <p:grpSpPr>
          <a:xfrm>
            <a:off x="12" y="-7"/>
            <a:ext cx="2688477" cy="3045057"/>
            <a:chOff x="2200275" y="2162433"/>
            <a:chExt cx="2298630" cy="2545467"/>
          </a:xfrm>
        </p:grpSpPr>
        <p:sp>
          <p:nvSpPr>
            <p:cNvPr id="2730" name="Google Shape;2730;p212"/>
            <p:cNvSpPr/>
            <p:nvPr/>
          </p:nvSpPr>
          <p:spPr>
            <a:xfrm>
              <a:off x="220027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731" name="Google Shape;2731;p212"/>
            <p:cNvSpPr/>
            <p:nvPr/>
          </p:nvSpPr>
          <p:spPr>
            <a:xfrm>
              <a:off x="2829697" y="3200400"/>
              <a:ext cx="383100" cy="15075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732" name="Google Shape;2732;p212"/>
            <p:cNvSpPr/>
            <p:nvPr/>
          </p:nvSpPr>
          <p:spPr>
            <a:xfrm>
              <a:off x="3484605" y="2570205"/>
              <a:ext cx="383100" cy="10161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733" name="Google Shape;2733;p212"/>
            <p:cNvSpPr/>
            <p:nvPr/>
          </p:nvSpPr>
          <p:spPr>
            <a:xfrm>
              <a:off x="348460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734" name="Google Shape;2734;p212"/>
            <p:cNvSpPr/>
            <p:nvPr/>
          </p:nvSpPr>
          <p:spPr>
            <a:xfrm>
              <a:off x="2458995" y="2162433"/>
              <a:ext cx="766200" cy="766200"/>
            </a:xfrm>
            <a:prstGeom prst="ellipse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735" name="Google Shape;2735;p212"/>
          <p:cNvSpPr txBox="1">
            <a:spLocks noGrp="1"/>
          </p:cNvSpPr>
          <p:nvPr>
            <p:ph type="ctrTitle"/>
          </p:nvPr>
        </p:nvSpPr>
        <p:spPr>
          <a:xfrm>
            <a:off x="2592000" y="170440"/>
            <a:ext cx="9600000" cy="144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4800" b="1"/>
              <a:t>Neural Network</a:t>
            </a:r>
            <a:endParaRPr sz="4800" b="1"/>
          </a:p>
        </p:txBody>
      </p:sp>
      <p:sp>
        <p:nvSpPr>
          <p:cNvPr id="2736" name="Google Shape;2736;p212"/>
          <p:cNvSpPr txBox="1"/>
          <p:nvPr/>
        </p:nvSpPr>
        <p:spPr>
          <a:xfrm>
            <a:off x="3620067" y="1620034"/>
            <a:ext cx="6125200" cy="135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>
              <a:lnSpc>
                <a:spcPct val="115000"/>
              </a:lnSpc>
              <a:spcBef>
                <a:spcPts val="2000"/>
              </a:spcBef>
            </a:pPr>
            <a:r>
              <a:rPr lang="en" sz="2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Deciding Number of Neurons and Layers</a:t>
            </a:r>
            <a:endParaRPr sz="2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37" name="Google Shape;2737;p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6532" y="2219834"/>
            <a:ext cx="6700035" cy="4318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2" name="Google Shape;2742;p213"/>
          <p:cNvGrpSpPr/>
          <p:nvPr/>
        </p:nvGrpSpPr>
        <p:grpSpPr>
          <a:xfrm>
            <a:off x="12" y="-7"/>
            <a:ext cx="2688477" cy="3045057"/>
            <a:chOff x="2200275" y="2162433"/>
            <a:chExt cx="2298630" cy="2545467"/>
          </a:xfrm>
        </p:grpSpPr>
        <p:sp>
          <p:nvSpPr>
            <p:cNvPr id="2743" name="Google Shape;2743;p213"/>
            <p:cNvSpPr/>
            <p:nvPr/>
          </p:nvSpPr>
          <p:spPr>
            <a:xfrm>
              <a:off x="220027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744" name="Google Shape;2744;p213"/>
            <p:cNvSpPr/>
            <p:nvPr/>
          </p:nvSpPr>
          <p:spPr>
            <a:xfrm>
              <a:off x="2829697" y="3200400"/>
              <a:ext cx="383100" cy="15075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745" name="Google Shape;2745;p213"/>
            <p:cNvSpPr/>
            <p:nvPr/>
          </p:nvSpPr>
          <p:spPr>
            <a:xfrm>
              <a:off x="3484605" y="2570205"/>
              <a:ext cx="383100" cy="10161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746" name="Google Shape;2746;p213"/>
            <p:cNvSpPr/>
            <p:nvPr/>
          </p:nvSpPr>
          <p:spPr>
            <a:xfrm>
              <a:off x="348460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747" name="Google Shape;2747;p213"/>
            <p:cNvSpPr/>
            <p:nvPr/>
          </p:nvSpPr>
          <p:spPr>
            <a:xfrm>
              <a:off x="2458995" y="2162433"/>
              <a:ext cx="766200" cy="766200"/>
            </a:xfrm>
            <a:prstGeom prst="ellipse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748" name="Google Shape;2748;p213"/>
          <p:cNvSpPr txBox="1">
            <a:spLocks noGrp="1"/>
          </p:cNvSpPr>
          <p:nvPr>
            <p:ph type="ctrTitle"/>
          </p:nvPr>
        </p:nvSpPr>
        <p:spPr>
          <a:xfrm>
            <a:off x="2592000" y="170440"/>
            <a:ext cx="9600000" cy="144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4800" b="1"/>
              <a:t>Neural Network</a:t>
            </a:r>
            <a:endParaRPr sz="4800" b="1"/>
          </a:p>
        </p:txBody>
      </p:sp>
      <p:sp>
        <p:nvSpPr>
          <p:cNvPr id="2749" name="Google Shape;2749;p213"/>
          <p:cNvSpPr txBox="1"/>
          <p:nvPr/>
        </p:nvSpPr>
        <p:spPr>
          <a:xfrm>
            <a:off x="3620067" y="1620034"/>
            <a:ext cx="6125200" cy="135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>
              <a:lnSpc>
                <a:spcPct val="115000"/>
              </a:lnSpc>
              <a:spcBef>
                <a:spcPts val="2000"/>
              </a:spcBef>
            </a:pPr>
            <a:r>
              <a:rPr lang="en" sz="2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Deciding Number of Neurons and Layers</a:t>
            </a:r>
            <a:endParaRPr sz="2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50" name="Google Shape;2750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9016" y="2085134"/>
            <a:ext cx="6853984" cy="4704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5" name="Google Shape;2755;p214"/>
          <p:cNvGrpSpPr/>
          <p:nvPr/>
        </p:nvGrpSpPr>
        <p:grpSpPr>
          <a:xfrm>
            <a:off x="12" y="-7"/>
            <a:ext cx="2688477" cy="3045057"/>
            <a:chOff x="2200275" y="2162433"/>
            <a:chExt cx="2298630" cy="2545467"/>
          </a:xfrm>
        </p:grpSpPr>
        <p:sp>
          <p:nvSpPr>
            <p:cNvPr id="2756" name="Google Shape;2756;p214"/>
            <p:cNvSpPr/>
            <p:nvPr/>
          </p:nvSpPr>
          <p:spPr>
            <a:xfrm>
              <a:off x="220027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757" name="Google Shape;2757;p214"/>
            <p:cNvSpPr/>
            <p:nvPr/>
          </p:nvSpPr>
          <p:spPr>
            <a:xfrm>
              <a:off x="2829697" y="3200400"/>
              <a:ext cx="383100" cy="15075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758" name="Google Shape;2758;p214"/>
            <p:cNvSpPr/>
            <p:nvPr/>
          </p:nvSpPr>
          <p:spPr>
            <a:xfrm>
              <a:off x="3484605" y="2570205"/>
              <a:ext cx="383100" cy="10161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759" name="Google Shape;2759;p214"/>
            <p:cNvSpPr/>
            <p:nvPr/>
          </p:nvSpPr>
          <p:spPr>
            <a:xfrm>
              <a:off x="348460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760" name="Google Shape;2760;p214"/>
            <p:cNvSpPr/>
            <p:nvPr/>
          </p:nvSpPr>
          <p:spPr>
            <a:xfrm>
              <a:off x="2458995" y="2162433"/>
              <a:ext cx="766200" cy="766200"/>
            </a:xfrm>
            <a:prstGeom prst="ellipse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761" name="Google Shape;2761;p214"/>
          <p:cNvSpPr txBox="1">
            <a:spLocks noGrp="1"/>
          </p:cNvSpPr>
          <p:nvPr>
            <p:ph type="ctrTitle"/>
          </p:nvPr>
        </p:nvSpPr>
        <p:spPr>
          <a:xfrm>
            <a:off x="2592000" y="170440"/>
            <a:ext cx="9600000" cy="144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4800" b="1"/>
              <a:t>Neural Network</a:t>
            </a:r>
            <a:endParaRPr sz="4800" b="1"/>
          </a:p>
        </p:txBody>
      </p:sp>
      <p:sp>
        <p:nvSpPr>
          <p:cNvPr id="2762" name="Google Shape;2762;p214"/>
          <p:cNvSpPr txBox="1"/>
          <p:nvPr/>
        </p:nvSpPr>
        <p:spPr>
          <a:xfrm>
            <a:off x="3620067" y="1620034"/>
            <a:ext cx="6125200" cy="135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>
              <a:lnSpc>
                <a:spcPct val="115000"/>
              </a:lnSpc>
              <a:spcBef>
                <a:spcPts val="2000"/>
              </a:spcBef>
            </a:pPr>
            <a:r>
              <a:rPr lang="en" sz="2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Deciding Number of Neurons and Layers</a:t>
            </a:r>
            <a:endParaRPr sz="2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63" name="Google Shape;2763;p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4701" y="2065734"/>
            <a:ext cx="5938033" cy="4638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nl-NL" dirty="0"/>
              <a:t>CART(</a:t>
            </a:r>
            <a:r>
              <a:rPr lang="nl-NL" dirty="0" err="1"/>
              <a:t>classification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regression</a:t>
            </a:r>
            <a:r>
              <a:rPr lang="nl-NL" dirty="0"/>
              <a:t> trees)</a:t>
            </a:r>
            <a:endParaRPr lang="en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C6DCAB-C5AA-BD45-8350-BF91FE323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14650" y="2312194"/>
            <a:ext cx="6677025" cy="2857500"/>
          </a:xfrm>
        </p:spPr>
      </p:pic>
    </p:spTree>
    <p:extLst>
      <p:ext uri="{BB962C8B-B14F-4D97-AF65-F5344CB8AC3E}">
        <p14:creationId xmlns:p14="http://schemas.microsoft.com/office/powerpoint/2010/main" val="14992660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nl-NL" dirty="0"/>
              <a:t>CART(</a:t>
            </a:r>
            <a:r>
              <a:rPr lang="nl-NL" dirty="0" err="1"/>
              <a:t>classification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regression</a:t>
            </a:r>
            <a:r>
              <a:rPr lang="nl-NL" dirty="0"/>
              <a:t> trees)</a:t>
            </a:r>
            <a:endParaRPr lang="en-NL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72A26745-38C4-DD4A-B6EC-73254728EB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142" y="1606725"/>
            <a:ext cx="9324119" cy="514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9317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en-GB" dirty="0" err="1"/>
              <a:t>Dogrusal</a:t>
            </a:r>
            <a:r>
              <a:rPr lang="en-GB" dirty="0"/>
              <a:t> </a:t>
            </a:r>
            <a:r>
              <a:rPr lang="en-GB" dirty="0" err="1"/>
              <a:t>olmayan</a:t>
            </a:r>
            <a:r>
              <a:rPr lang="en-GB" dirty="0"/>
              <a:t> </a:t>
            </a:r>
            <a:r>
              <a:rPr lang="en-GB" dirty="0" err="1"/>
              <a:t>Regresyon</a:t>
            </a:r>
            <a:r>
              <a:rPr lang="en-GB" dirty="0"/>
              <a:t> </a:t>
            </a:r>
            <a:r>
              <a:rPr lang="en-GB" dirty="0" err="1"/>
              <a:t>Yontemleri</a:t>
            </a:r>
            <a:br>
              <a:rPr lang="en-NL" dirty="0"/>
            </a:br>
            <a:endParaRPr lang="en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A723B0-A889-D349-9A83-973C56ABF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7525" y="2312194"/>
            <a:ext cx="6391275" cy="2857500"/>
          </a:xfrm>
        </p:spPr>
      </p:pic>
    </p:spTree>
    <p:extLst>
      <p:ext uri="{BB962C8B-B14F-4D97-AF65-F5344CB8AC3E}">
        <p14:creationId xmlns:p14="http://schemas.microsoft.com/office/powerpoint/2010/main" val="3698847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nl-NL" dirty="0"/>
              <a:t>CART(</a:t>
            </a:r>
            <a:r>
              <a:rPr lang="nl-NL" dirty="0" err="1"/>
              <a:t>classification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regression</a:t>
            </a:r>
            <a:r>
              <a:rPr lang="nl-NL" dirty="0"/>
              <a:t> trees)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399775-9883-0C40-BF2E-61A0C1573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6"/>
            <a:ext cx="5458680" cy="4608513"/>
          </a:xfrm>
        </p:spPr>
        <p:txBody>
          <a:bodyPr>
            <a:normAutofit/>
          </a:bodyPr>
          <a:lstStyle/>
          <a:p>
            <a:r>
              <a:rPr lang="en-GB" dirty="0" err="1"/>
              <a:t>Karar</a:t>
            </a:r>
            <a:r>
              <a:rPr lang="en-GB" dirty="0"/>
              <a:t> </a:t>
            </a:r>
            <a:r>
              <a:rPr lang="en-GB" dirty="0" err="1"/>
              <a:t>ağaçları</a:t>
            </a:r>
            <a:r>
              <a:rPr lang="en-GB" dirty="0"/>
              <a:t> hem </a:t>
            </a:r>
            <a:r>
              <a:rPr lang="en-GB" dirty="0" err="1"/>
              <a:t>regresyon</a:t>
            </a:r>
            <a:r>
              <a:rPr lang="en-GB" dirty="0"/>
              <a:t> hem de </a:t>
            </a:r>
            <a:r>
              <a:rPr lang="en-GB" dirty="0" err="1"/>
              <a:t>sınıflama</a:t>
            </a:r>
            <a:r>
              <a:rPr lang="en-GB" dirty="0"/>
              <a:t> </a:t>
            </a:r>
            <a:r>
              <a:rPr lang="en-GB" dirty="0" err="1"/>
              <a:t>modelleri</a:t>
            </a:r>
            <a:r>
              <a:rPr lang="en-GB" dirty="0"/>
              <a:t> </a:t>
            </a:r>
            <a:r>
              <a:rPr lang="en-GB" dirty="0" err="1"/>
              <a:t>üzerine</a:t>
            </a:r>
            <a:r>
              <a:rPr lang="en-GB" dirty="0"/>
              <a:t> </a:t>
            </a:r>
            <a:r>
              <a:rPr lang="en-GB" dirty="0" err="1"/>
              <a:t>inşa</a:t>
            </a:r>
            <a:r>
              <a:rPr lang="en-GB" dirty="0"/>
              <a:t> </a:t>
            </a:r>
            <a:r>
              <a:rPr lang="en-GB" dirty="0" err="1"/>
              <a:t>edilebilen</a:t>
            </a:r>
            <a:r>
              <a:rPr lang="en-GB" dirty="0"/>
              <a:t> </a:t>
            </a:r>
            <a:r>
              <a:rPr lang="en-GB" dirty="0" err="1"/>
              <a:t>ağaç</a:t>
            </a:r>
            <a:r>
              <a:rPr lang="en-GB" dirty="0"/>
              <a:t> </a:t>
            </a:r>
            <a:r>
              <a:rPr lang="en-GB" dirty="0" err="1"/>
              <a:t>yapısı</a:t>
            </a:r>
            <a:r>
              <a:rPr lang="en-GB" dirty="0"/>
              <a:t> </a:t>
            </a:r>
            <a:r>
              <a:rPr lang="en-GB" dirty="0" err="1"/>
              <a:t>formundadır</a:t>
            </a:r>
            <a:r>
              <a:rPr lang="en-GB" dirty="0"/>
              <a:t>. </a:t>
            </a:r>
            <a:r>
              <a:rPr lang="en-GB" dirty="0" err="1"/>
              <a:t>Regresyon</a:t>
            </a:r>
            <a:r>
              <a:rPr lang="en-GB" dirty="0"/>
              <a:t> </a:t>
            </a:r>
            <a:r>
              <a:rPr lang="en-GB" dirty="0" err="1"/>
              <a:t>sayısal</a:t>
            </a:r>
            <a:r>
              <a:rPr lang="en-GB" dirty="0"/>
              <a:t> </a:t>
            </a:r>
            <a:r>
              <a:rPr lang="en-GB" dirty="0" err="1"/>
              <a:t>hedef</a:t>
            </a:r>
            <a:r>
              <a:rPr lang="en-GB" dirty="0"/>
              <a:t> </a:t>
            </a:r>
            <a:r>
              <a:rPr lang="en-GB" dirty="0" err="1"/>
              <a:t>verisi</a:t>
            </a:r>
            <a:r>
              <a:rPr lang="en-GB" dirty="0"/>
              <a:t> </a:t>
            </a:r>
            <a:r>
              <a:rPr lang="en-GB" dirty="0" err="1"/>
              <a:t>üzerinde</a:t>
            </a:r>
            <a:r>
              <a:rPr lang="en-GB" dirty="0"/>
              <a:t> </a:t>
            </a:r>
            <a:r>
              <a:rPr lang="en-GB" dirty="0" err="1"/>
              <a:t>kullanılırken</a:t>
            </a:r>
            <a:r>
              <a:rPr lang="en-GB" dirty="0"/>
              <a:t> </a:t>
            </a:r>
            <a:r>
              <a:rPr lang="en-GB" dirty="0" err="1"/>
              <a:t>sınıflama</a:t>
            </a:r>
            <a:r>
              <a:rPr lang="en-GB" dirty="0"/>
              <a:t> </a:t>
            </a:r>
            <a:r>
              <a:rPr lang="en-GB" dirty="0" err="1"/>
              <a:t>ise</a:t>
            </a:r>
            <a:r>
              <a:rPr lang="en-GB" dirty="0"/>
              <a:t> </a:t>
            </a:r>
            <a:r>
              <a:rPr lang="en-GB" dirty="0" err="1"/>
              <a:t>kategorik</a:t>
            </a:r>
            <a:r>
              <a:rPr lang="en-GB" dirty="0"/>
              <a:t> </a:t>
            </a:r>
            <a:r>
              <a:rPr lang="en-GB" dirty="0" err="1"/>
              <a:t>veriler</a:t>
            </a:r>
            <a:r>
              <a:rPr lang="en-GB" dirty="0"/>
              <a:t> (</a:t>
            </a:r>
            <a:r>
              <a:rPr lang="en-GB" dirty="0" err="1"/>
              <a:t>Örneğin</a:t>
            </a:r>
            <a:r>
              <a:rPr lang="en-GB" dirty="0"/>
              <a:t> evet/</a:t>
            </a:r>
            <a:r>
              <a:rPr lang="en-GB" dirty="0" err="1"/>
              <a:t>hayır</a:t>
            </a:r>
            <a:r>
              <a:rPr lang="en-GB" dirty="0"/>
              <a:t>) </a:t>
            </a:r>
            <a:r>
              <a:rPr lang="en-GB" dirty="0" err="1"/>
              <a:t>üzerinde</a:t>
            </a:r>
            <a:r>
              <a:rPr lang="en-GB" dirty="0"/>
              <a:t> </a:t>
            </a:r>
            <a:r>
              <a:rPr lang="en-GB" dirty="0" err="1"/>
              <a:t>kullanılır</a:t>
            </a:r>
            <a:r>
              <a:rPr lang="en-GB" dirty="0"/>
              <a:t>. </a:t>
            </a:r>
            <a:r>
              <a:rPr lang="en-GB" dirty="0" err="1"/>
              <a:t>Karar</a:t>
            </a:r>
            <a:r>
              <a:rPr lang="en-GB" dirty="0"/>
              <a:t> </a:t>
            </a:r>
            <a:r>
              <a:rPr lang="en-GB" dirty="0" err="1"/>
              <a:t>ağaçları</a:t>
            </a:r>
            <a:r>
              <a:rPr lang="en-GB" dirty="0"/>
              <a:t>, </a:t>
            </a:r>
            <a:r>
              <a:rPr lang="en-GB" dirty="0" err="1"/>
              <a:t>özellik</a:t>
            </a:r>
            <a:r>
              <a:rPr lang="en-GB" dirty="0"/>
              <a:t> </a:t>
            </a:r>
            <a:r>
              <a:rPr lang="en-GB" dirty="0" err="1"/>
              <a:t>ve</a:t>
            </a:r>
            <a:r>
              <a:rPr lang="en-GB" dirty="0"/>
              <a:t> </a:t>
            </a:r>
            <a:r>
              <a:rPr lang="en-GB" dirty="0" err="1"/>
              <a:t>hedefe</a:t>
            </a:r>
            <a:r>
              <a:rPr lang="en-GB" dirty="0"/>
              <a:t> </a:t>
            </a:r>
            <a:r>
              <a:rPr lang="en-GB" dirty="0" err="1"/>
              <a:t>göre</a:t>
            </a:r>
            <a:r>
              <a:rPr lang="en-GB" dirty="0"/>
              <a:t> </a:t>
            </a:r>
            <a:r>
              <a:rPr lang="en-GB" dirty="0" err="1"/>
              <a:t>karar</a:t>
            </a:r>
            <a:r>
              <a:rPr lang="en-GB" dirty="0"/>
              <a:t> </a:t>
            </a:r>
            <a:r>
              <a:rPr lang="en-GB" dirty="0" err="1"/>
              <a:t>düğümleri</a:t>
            </a:r>
            <a:r>
              <a:rPr lang="en-GB" dirty="0"/>
              <a:t> (decision nodes) </a:t>
            </a:r>
            <a:r>
              <a:rPr lang="en-GB" dirty="0" err="1"/>
              <a:t>ve</a:t>
            </a:r>
            <a:r>
              <a:rPr lang="en-GB" dirty="0"/>
              <a:t> </a:t>
            </a:r>
            <a:r>
              <a:rPr lang="en-GB" dirty="0" err="1"/>
              <a:t>yaprak</a:t>
            </a:r>
            <a:r>
              <a:rPr lang="en-GB" dirty="0"/>
              <a:t> </a:t>
            </a:r>
            <a:r>
              <a:rPr lang="en-GB" dirty="0" err="1"/>
              <a:t>düğümlerinden</a:t>
            </a:r>
            <a:r>
              <a:rPr lang="en-GB" dirty="0"/>
              <a:t> (leaf nodes) </a:t>
            </a:r>
            <a:r>
              <a:rPr lang="en-GB" dirty="0" err="1"/>
              <a:t>oluşur</a:t>
            </a:r>
            <a:r>
              <a:rPr lang="en-GB" dirty="0"/>
              <a:t>. </a:t>
            </a:r>
            <a:endParaRPr lang="en-NL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8837CE9-7B18-4245-909E-0290C516F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953" y="1746737"/>
            <a:ext cx="5262027" cy="494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4959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nl-NL" dirty="0"/>
              <a:t>CART(</a:t>
            </a:r>
            <a:r>
              <a:rPr lang="nl-NL" dirty="0" err="1"/>
              <a:t>classification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regression</a:t>
            </a:r>
            <a:r>
              <a:rPr lang="nl-NL" dirty="0"/>
              <a:t> trees)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544395-23EA-4445-822F-FC664065F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8837CE9-7B18-4245-909E-0290C516F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953" y="1746737"/>
            <a:ext cx="5262027" cy="494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B4447109-F197-1D46-A912-228BF2E00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39" y="1746737"/>
            <a:ext cx="6060633" cy="494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8227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nl-NL" dirty="0"/>
              <a:t>CART(</a:t>
            </a:r>
            <a:r>
              <a:rPr lang="nl-NL" dirty="0" err="1"/>
              <a:t>classification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regression</a:t>
            </a:r>
            <a:r>
              <a:rPr lang="nl-NL" dirty="0"/>
              <a:t> trees)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544395-23EA-4445-822F-FC664065F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14338" name="Picture 2" descr="figure3">
            <a:extLst>
              <a:ext uri="{FF2B5EF4-FFF2-40B4-BE49-F238E27FC236}">
                <a16:creationId xmlns:a16="http://schemas.microsoft.com/office/drawing/2014/main" id="{EDA6B1F9-6678-A34B-A49A-898C246C5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90" y="1725735"/>
            <a:ext cx="10318221" cy="406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E7B1F18-343A-BF42-9C02-AC1C7B860EEA}"/>
              </a:ext>
            </a:extLst>
          </p:cNvPr>
          <p:cNvSpPr/>
          <p:nvPr/>
        </p:nvSpPr>
        <p:spPr>
          <a:xfrm>
            <a:off x="1141413" y="5777817"/>
            <a:ext cx="101127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Harding"/>
              </a:rPr>
              <a:t>(</a:t>
            </a:r>
            <a:r>
              <a:rPr lang="en-GB" b="1" dirty="0">
                <a:solidFill>
                  <a:srgbClr val="FF0000"/>
                </a:solidFill>
                <a:latin typeface="Harding"/>
              </a:rPr>
              <a:t>a</a:t>
            </a:r>
            <a:r>
              <a:rPr lang="en-GB" dirty="0">
                <a:solidFill>
                  <a:srgbClr val="FF0000"/>
                </a:solidFill>
                <a:latin typeface="Harding"/>
              </a:rPr>
              <a:t>) Classification boundaries for an </a:t>
            </a:r>
            <a:r>
              <a:rPr lang="en-GB" i="1" dirty="0">
                <a:solidFill>
                  <a:srgbClr val="FF0000"/>
                </a:solidFill>
                <a:latin typeface="Harding"/>
              </a:rPr>
              <a:t>n</a:t>
            </a:r>
            <a:r>
              <a:rPr lang="en-GB" dirty="0">
                <a:solidFill>
                  <a:srgbClr val="FF0000"/>
                </a:solidFill>
                <a:latin typeface="Harding"/>
              </a:rPr>
              <a:t> = 100 sample with two predictor variables (</a:t>
            </a:r>
            <a:r>
              <a:rPr lang="en-GB" i="1" dirty="0">
                <a:solidFill>
                  <a:srgbClr val="FF0000"/>
                </a:solidFill>
                <a:latin typeface="Harding"/>
              </a:rPr>
              <a:t>X</a:t>
            </a:r>
            <a:r>
              <a:rPr lang="en-GB" dirty="0">
                <a:solidFill>
                  <a:srgbClr val="FF0000"/>
                </a:solidFill>
                <a:latin typeface="Harding"/>
              </a:rPr>
              <a:t>, </a:t>
            </a:r>
            <a:r>
              <a:rPr lang="en-GB" i="1" dirty="0">
                <a:solidFill>
                  <a:srgbClr val="FF0000"/>
                </a:solidFill>
                <a:latin typeface="Harding"/>
              </a:rPr>
              <a:t>Y</a:t>
            </a:r>
            <a:r>
              <a:rPr lang="en-GB" dirty="0">
                <a:solidFill>
                  <a:srgbClr val="FF0000"/>
                </a:solidFill>
                <a:latin typeface="Harding"/>
              </a:rPr>
              <a:t>) and four categories (</a:t>
            </a:r>
            <a:r>
              <a:rPr lang="en-GB" dirty="0" err="1">
                <a:solidFill>
                  <a:srgbClr val="FF0000"/>
                </a:solidFill>
                <a:latin typeface="Harding"/>
              </a:rPr>
              <a:t>colors</a:t>
            </a:r>
            <a:r>
              <a:rPr lang="en-GB" dirty="0">
                <a:solidFill>
                  <a:srgbClr val="FF0000"/>
                </a:solidFill>
                <a:latin typeface="Harding"/>
              </a:rPr>
              <a:t>). (</a:t>
            </a:r>
            <a:r>
              <a:rPr lang="en-GB" b="1" dirty="0">
                <a:solidFill>
                  <a:srgbClr val="FF0000"/>
                </a:solidFill>
                <a:latin typeface="Harding"/>
              </a:rPr>
              <a:t>b</a:t>
            </a:r>
            <a:r>
              <a:rPr lang="en-GB" dirty="0">
                <a:solidFill>
                  <a:srgbClr val="FF0000"/>
                </a:solidFill>
                <a:latin typeface="Harding"/>
              </a:rPr>
              <a:t>) Decision tree built with a = 0.01 of the data set in </a:t>
            </a:r>
            <a:r>
              <a:rPr lang="en-GB" b="1" dirty="0">
                <a:solidFill>
                  <a:srgbClr val="FF0000"/>
                </a:solidFill>
                <a:latin typeface="Harding"/>
              </a:rPr>
              <a:t>a</a:t>
            </a:r>
            <a:r>
              <a:rPr lang="en-GB" dirty="0">
                <a:solidFill>
                  <a:srgbClr val="222222"/>
                </a:solidFill>
                <a:latin typeface="Harding"/>
              </a:rPr>
              <a:t>.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460021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2" name="Google Shape;702;p62"/>
          <p:cNvGrpSpPr/>
          <p:nvPr/>
        </p:nvGrpSpPr>
        <p:grpSpPr>
          <a:xfrm>
            <a:off x="12" y="-7"/>
            <a:ext cx="2688477" cy="3045057"/>
            <a:chOff x="2200275" y="2162433"/>
            <a:chExt cx="2298630" cy="2545467"/>
          </a:xfrm>
        </p:grpSpPr>
        <p:sp>
          <p:nvSpPr>
            <p:cNvPr id="703" name="Google Shape;703;p62"/>
            <p:cNvSpPr/>
            <p:nvPr/>
          </p:nvSpPr>
          <p:spPr>
            <a:xfrm>
              <a:off x="220027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04" name="Google Shape;704;p62"/>
            <p:cNvSpPr/>
            <p:nvPr/>
          </p:nvSpPr>
          <p:spPr>
            <a:xfrm>
              <a:off x="2829697" y="3200400"/>
              <a:ext cx="383100" cy="15075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05" name="Google Shape;705;p62"/>
            <p:cNvSpPr/>
            <p:nvPr/>
          </p:nvSpPr>
          <p:spPr>
            <a:xfrm>
              <a:off x="3484605" y="2570205"/>
              <a:ext cx="383100" cy="10161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06" name="Google Shape;706;p62"/>
            <p:cNvSpPr/>
            <p:nvPr/>
          </p:nvSpPr>
          <p:spPr>
            <a:xfrm>
              <a:off x="348460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07" name="Google Shape;707;p62"/>
            <p:cNvSpPr/>
            <p:nvPr/>
          </p:nvSpPr>
          <p:spPr>
            <a:xfrm>
              <a:off x="2458995" y="2162433"/>
              <a:ext cx="766200" cy="766200"/>
            </a:xfrm>
            <a:prstGeom prst="ellipse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708" name="Google Shape;708;p62"/>
          <p:cNvSpPr txBox="1">
            <a:spLocks noGrp="1"/>
          </p:cNvSpPr>
          <p:nvPr>
            <p:ph type="ctrTitle"/>
          </p:nvPr>
        </p:nvSpPr>
        <p:spPr>
          <a:xfrm>
            <a:off x="2592000" y="170440"/>
            <a:ext cx="9600000" cy="144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4800" b="1"/>
              <a:t>Tree-Based Models</a:t>
            </a:r>
            <a:endParaRPr sz="4800" b="1"/>
          </a:p>
        </p:txBody>
      </p:sp>
      <p:sp>
        <p:nvSpPr>
          <p:cNvPr id="709" name="Google Shape;709;p62"/>
          <p:cNvSpPr txBox="1"/>
          <p:nvPr/>
        </p:nvSpPr>
        <p:spPr>
          <a:xfrm>
            <a:off x="2733700" y="1436867"/>
            <a:ext cx="5709200" cy="92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304792">
              <a:lnSpc>
                <a:spcPct val="115000"/>
              </a:lnSpc>
              <a:spcBef>
                <a:spcPts val="2000"/>
              </a:spcBef>
              <a:buClr>
                <a:srgbClr val="374151"/>
              </a:buClr>
              <a:buSzPts val="1800"/>
            </a:pPr>
            <a:r>
              <a:rPr lang="en" sz="2400" b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Decision Trees: (</a:t>
            </a:r>
            <a:r>
              <a:rPr lang="en" sz="2400" b="1">
                <a:solidFill>
                  <a:srgbClr val="E06666"/>
                </a:solidFill>
                <a:latin typeface="Roboto"/>
                <a:ea typeface="Roboto"/>
                <a:cs typeface="Roboto"/>
                <a:sym typeface="Roboto"/>
              </a:rPr>
              <a:t>Example</a:t>
            </a:r>
            <a:r>
              <a:rPr lang="en" sz="2400" b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10" name="Google Shape;71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3734" y="1917434"/>
            <a:ext cx="8475201" cy="48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62"/>
          <p:cNvSpPr txBox="1"/>
          <p:nvPr/>
        </p:nvSpPr>
        <p:spPr>
          <a:xfrm>
            <a:off x="2996000" y="1883500"/>
            <a:ext cx="2760800" cy="71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2000"/>
              </a:spcBef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Information Gain:       0.54            1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en-GB" b="1" dirty="0" err="1"/>
              <a:t>Topluluk</a:t>
            </a:r>
            <a:r>
              <a:rPr lang="en-GB" b="1" dirty="0"/>
              <a:t> </a:t>
            </a:r>
            <a:r>
              <a:rPr lang="en-GB" b="1" dirty="0" err="1"/>
              <a:t>Öğrenme</a:t>
            </a:r>
            <a:r>
              <a:rPr lang="en-GB" b="1" dirty="0"/>
              <a:t> </a:t>
            </a:r>
            <a:r>
              <a:rPr lang="en-GB" b="1" dirty="0" err="1"/>
              <a:t>Yöntemleri</a:t>
            </a:r>
            <a:r>
              <a:rPr lang="en-GB" b="1" dirty="0"/>
              <a:t> </a:t>
            </a:r>
            <a:r>
              <a:rPr lang="en-GB" b="1" dirty="0" err="1"/>
              <a:t>Nedir</a:t>
            </a:r>
            <a:r>
              <a:rPr lang="en-GB" b="1" dirty="0"/>
              <a:t>? (</a:t>
            </a:r>
            <a:r>
              <a:rPr lang="en-GB" dirty="0"/>
              <a:t>Ensemble Classifier)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EBDBCD-A40E-F141-800D-CD0AD6AE3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6"/>
            <a:ext cx="5552464" cy="4432667"/>
          </a:xfrm>
        </p:spPr>
        <p:txBody>
          <a:bodyPr>
            <a:normAutofit/>
          </a:bodyPr>
          <a:lstStyle/>
          <a:p>
            <a:r>
              <a:rPr lang="en-GB" dirty="0" err="1"/>
              <a:t>Topluluk</a:t>
            </a:r>
            <a:r>
              <a:rPr lang="en-GB" dirty="0"/>
              <a:t> </a:t>
            </a:r>
            <a:r>
              <a:rPr lang="en-GB" dirty="0" err="1"/>
              <a:t>öğrenme</a:t>
            </a:r>
            <a:r>
              <a:rPr lang="en-GB" dirty="0"/>
              <a:t> </a:t>
            </a:r>
            <a:r>
              <a:rPr lang="en-GB" dirty="0" err="1"/>
              <a:t>yöntemleri,birden</a:t>
            </a:r>
            <a:r>
              <a:rPr lang="en-GB" dirty="0"/>
              <a:t> </a:t>
            </a:r>
            <a:r>
              <a:rPr lang="en-GB" dirty="0" err="1"/>
              <a:t>fazla</a:t>
            </a:r>
            <a:r>
              <a:rPr lang="en-GB" dirty="0"/>
              <a:t> </a:t>
            </a:r>
            <a:r>
              <a:rPr lang="en-GB" dirty="0" err="1"/>
              <a:t>algoritmanın</a:t>
            </a:r>
            <a:r>
              <a:rPr lang="en-GB" dirty="0"/>
              <a:t> </a:t>
            </a:r>
            <a:r>
              <a:rPr lang="en-GB" dirty="0" err="1"/>
              <a:t>ya</a:t>
            </a:r>
            <a:r>
              <a:rPr lang="en-GB" dirty="0"/>
              <a:t> da </a:t>
            </a:r>
            <a:r>
              <a:rPr lang="en-GB" dirty="0" err="1"/>
              <a:t>birden</a:t>
            </a:r>
            <a:r>
              <a:rPr lang="en-GB" dirty="0"/>
              <a:t> </a:t>
            </a:r>
            <a:r>
              <a:rPr lang="en-GB" dirty="0" err="1"/>
              <a:t>fazla</a:t>
            </a:r>
            <a:r>
              <a:rPr lang="en-GB" dirty="0"/>
              <a:t> </a:t>
            </a:r>
            <a:r>
              <a:rPr lang="en-GB" dirty="0" err="1"/>
              <a:t>ağacın</a:t>
            </a:r>
            <a:r>
              <a:rPr lang="en-GB" dirty="0"/>
              <a:t> </a:t>
            </a:r>
            <a:r>
              <a:rPr lang="en-GB" dirty="0" err="1"/>
              <a:t>bir</a:t>
            </a:r>
            <a:r>
              <a:rPr lang="en-GB" dirty="0"/>
              <a:t> </a:t>
            </a:r>
            <a:r>
              <a:rPr lang="en-GB" dirty="0" err="1"/>
              <a:t>araya</a:t>
            </a:r>
            <a:r>
              <a:rPr lang="en-GB" dirty="0"/>
              <a:t> </a:t>
            </a:r>
            <a:r>
              <a:rPr lang="en-GB" dirty="0" err="1"/>
              <a:t>gelerek</a:t>
            </a:r>
            <a:r>
              <a:rPr lang="en-GB" dirty="0"/>
              <a:t> </a:t>
            </a:r>
            <a:r>
              <a:rPr lang="en-GB" dirty="0" err="1"/>
              <a:t>toplu</a:t>
            </a:r>
            <a:r>
              <a:rPr lang="en-GB" dirty="0"/>
              <a:t> </a:t>
            </a:r>
            <a:r>
              <a:rPr lang="en-GB" dirty="0" err="1"/>
              <a:t>bir</a:t>
            </a:r>
            <a:r>
              <a:rPr lang="en-GB" dirty="0"/>
              <a:t> </a:t>
            </a:r>
            <a:r>
              <a:rPr lang="en-GB" dirty="0" err="1"/>
              <a:t>şekilde</a:t>
            </a:r>
            <a:r>
              <a:rPr lang="en-GB" dirty="0"/>
              <a:t> </a:t>
            </a:r>
            <a:r>
              <a:rPr lang="en-GB" dirty="0" err="1"/>
              <a:t>öğrenmesi</a:t>
            </a:r>
            <a:r>
              <a:rPr lang="en-GB" dirty="0"/>
              <a:t> </a:t>
            </a:r>
            <a:r>
              <a:rPr lang="en-GB" dirty="0" err="1"/>
              <a:t>ve</a:t>
            </a:r>
            <a:r>
              <a:rPr lang="en-GB" dirty="0"/>
              <a:t> </a:t>
            </a:r>
            <a:r>
              <a:rPr lang="en-GB" dirty="0" err="1"/>
              <a:t>tahmin</a:t>
            </a:r>
            <a:r>
              <a:rPr lang="en-GB" dirty="0"/>
              <a:t> </a:t>
            </a:r>
            <a:r>
              <a:rPr lang="en-GB" dirty="0" err="1"/>
              <a:t>etmeye</a:t>
            </a:r>
            <a:r>
              <a:rPr lang="en-GB" dirty="0"/>
              <a:t> </a:t>
            </a:r>
            <a:r>
              <a:rPr lang="en-GB" dirty="0" err="1"/>
              <a:t>çalışmasıdır.Temel</a:t>
            </a:r>
            <a:r>
              <a:rPr lang="en-GB" dirty="0"/>
              <a:t> </a:t>
            </a:r>
            <a:r>
              <a:rPr lang="en-GB" dirty="0" err="1"/>
              <a:t>fikir</a:t>
            </a:r>
            <a:r>
              <a:rPr lang="en-GB" dirty="0"/>
              <a:t>, </a:t>
            </a:r>
            <a:r>
              <a:rPr lang="en-GB" dirty="0" err="1"/>
              <a:t>bir</a:t>
            </a:r>
            <a:r>
              <a:rPr lang="en-GB" dirty="0"/>
              <a:t> dizi </a:t>
            </a:r>
            <a:r>
              <a:rPr lang="en-GB" dirty="0" err="1"/>
              <a:t>sınıflandırıcı</a:t>
            </a:r>
            <a:r>
              <a:rPr lang="en-GB" dirty="0"/>
              <a:t> (</a:t>
            </a:r>
            <a:r>
              <a:rPr lang="en-GB" dirty="0" err="1"/>
              <a:t>uzman</a:t>
            </a:r>
            <a:r>
              <a:rPr lang="en-GB" dirty="0"/>
              <a:t>) </a:t>
            </a:r>
            <a:r>
              <a:rPr lang="en-GB" dirty="0" err="1"/>
              <a:t>eğitmek</a:t>
            </a:r>
            <a:r>
              <a:rPr lang="en-GB" dirty="0"/>
              <a:t> </a:t>
            </a:r>
            <a:r>
              <a:rPr lang="en-GB" dirty="0" err="1"/>
              <a:t>ve</a:t>
            </a:r>
            <a:r>
              <a:rPr lang="en-GB" dirty="0"/>
              <a:t> </a:t>
            </a:r>
            <a:r>
              <a:rPr lang="en-GB" dirty="0" err="1"/>
              <a:t>onların</a:t>
            </a:r>
            <a:r>
              <a:rPr lang="en-GB" dirty="0"/>
              <a:t> oy </a:t>
            </a:r>
            <a:r>
              <a:rPr lang="en-GB" dirty="0" err="1"/>
              <a:t>kullanmalarına</a:t>
            </a:r>
            <a:r>
              <a:rPr lang="en-GB" dirty="0"/>
              <a:t> </a:t>
            </a:r>
            <a:r>
              <a:rPr lang="en-GB" dirty="0" err="1"/>
              <a:t>izin</a:t>
            </a:r>
            <a:r>
              <a:rPr lang="en-GB" dirty="0"/>
              <a:t> </a:t>
            </a:r>
            <a:r>
              <a:rPr lang="en-GB" dirty="0" err="1"/>
              <a:t>vermektir</a:t>
            </a:r>
            <a:r>
              <a:rPr lang="en-GB" dirty="0"/>
              <a:t>.</a:t>
            </a:r>
          </a:p>
          <a:p>
            <a:r>
              <a:rPr lang="en-GB" b="1" dirty="0" err="1"/>
              <a:t>Avantajları</a:t>
            </a:r>
            <a:r>
              <a:rPr lang="en-GB" b="1" dirty="0"/>
              <a:t> : </a:t>
            </a:r>
            <a:r>
              <a:rPr lang="en-GB" dirty="0" err="1"/>
              <a:t>Tahmin</a:t>
            </a:r>
            <a:r>
              <a:rPr lang="en-GB" dirty="0"/>
              <a:t> </a:t>
            </a:r>
            <a:r>
              <a:rPr lang="en-GB" dirty="0" err="1"/>
              <a:t>doğruluğunu</a:t>
            </a:r>
            <a:r>
              <a:rPr lang="en-GB" dirty="0"/>
              <a:t> </a:t>
            </a:r>
            <a:r>
              <a:rPr lang="en-GB" dirty="0" err="1"/>
              <a:t>iyileştirme</a:t>
            </a:r>
            <a:r>
              <a:rPr lang="en-GB" dirty="0"/>
              <a:t>.</a:t>
            </a:r>
          </a:p>
          <a:p>
            <a:r>
              <a:rPr lang="en-GB" b="1" dirty="0" err="1"/>
              <a:t>Dezavantajları</a:t>
            </a:r>
            <a:r>
              <a:rPr lang="en-GB" b="1" dirty="0"/>
              <a:t>: </a:t>
            </a:r>
            <a:r>
              <a:rPr lang="en-GB" dirty="0" err="1"/>
              <a:t>Anlasilmasi</a:t>
            </a:r>
            <a:r>
              <a:rPr lang="en-GB" dirty="0"/>
              <a:t> </a:t>
            </a:r>
            <a:r>
              <a:rPr lang="en-GB" dirty="0" err="1"/>
              <a:t>zordur</a:t>
            </a:r>
            <a:r>
              <a:rPr lang="en-GB" dirty="0"/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1005B5-2DF6-8843-AEB5-6320AD117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006" y="2368060"/>
            <a:ext cx="5523598" cy="354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7044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en-GB" b="1" dirty="0" err="1"/>
              <a:t>Topluluk</a:t>
            </a:r>
            <a:r>
              <a:rPr lang="en-GB" b="1" dirty="0"/>
              <a:t> </a:t>
            </a:r>
            <a:r>
              <a:rPr lang="en-GB" b="1" dirty="0" err="1"/>
              <a:t>Öğrenme</a:t>
            </a:r>
            <a:r>
              <a:rPr lang="en-GB" b="1" dirty="0"/>
              <a:t> </a:t>
            </a:r>
            <a:r>
              <a:rPr lang="en-GB" b="1" dirty="0" err="1"/>
              <a:t>Yöntemleri</a:t>
            </a:r>
            <a:r>
              <a:rPr lang="en-GB" b="1" dirty="0"/>
              <a:t> </a:t>
            </a:r>
            <a:r>
              <a:rPr lang="en-GB" b="1" dirty="0" err="1"/>
              <a:t>Nedir</a:t>
            </a:r>
            <a:r>
              <a:rPr lang="en-GB" b="1" dirty="0"/>
              <a:t>? (</a:t>
            </a:r>
            <a:r>
              <a:rPr lang="en-GB" dirty="0"/>
              <a:t>Ensemble Classifier)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EBDBCD-A40E-F141-800D-CD0AD6AE3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b="1" dirty="0" err="1"/>
              <a:t>Hangi</a:t>
            </a:r>
            <a:r>
              <a:rPr lang="en-GB" b="1" dirty="0"/>
              <a:t> </a:t>
            </a:r>
            <a:r>
              <a:rPr lang="en-GB" b="1" dirty="0" err="1"/>
              <a:t>problemlere</a:t>
            </a:r>
            <a:r>
              <a:rPr lang="en-GB" b="1" dirty="0"/>
              <a:t> </a:t>
            </a:r>
            <a:r>
              <a:rPr lang="en-GB" b="1" dirty="0" err="1"/>
              <a:t>çözüm</a:t>
            </a:r>
            <a:r>
              <a:rPr lang="en-GB" b="1" dirty="0"/>
              <a:t> </a:t>
            </a:r>
            <a:r>
              <a:rPr lang="en-GB" b="1" dirty="0" err="1"/>
              <a:t>sunar</a:t>
            </a:r>
            <a:r>
              <a:rPr lang="en-GB" b="1" dirty="0"/>
              <a:t>?</a:t>
            </a:r>
            <a:endParaRPr lang="en-GB" dirty="0"/>
          </a:p>
          <a:p>
            <a:r>
              <a:rPr lang="en-GB" b="1" dirty="0" err="1"/>
              <a:t>İstatistiksel</a:t>
            </a:r>
            <a:r>
              <a:rPr lang="en-GB" b="1" dirty="0"/>
              <a:t> Problem:</a:t>
            </a:r>
            <a:r>
              <a:rPr lang="en-GB" dirty="0"/>
              <a:t> </a:t>
            </a:r>
            <a:r>
              <a:rPr lang="en-GB" dirty="0" err="1"/>
              <a:t>Hipotez</a:t>
            </a:r>
            <a:r>
              <a:rPr lang="en-GB" dirty="0"/>
              <a:t> </a:t>
            </a:r>
            <a:r>
              <a:rPr lang="en-GB" dirty="0" err="1"/>
              <a:t>alanı</a:t>
            </a:r>
            <a:r>
              <a:rPr lang="en-GB" dirty="0"/>
              <a:t> </a:t>
            </a:r>
            <a:r>
              <a:rPr lang="en-GB" dirty="0" err="1"/>
              <a:t>mevcut</a:t>
            </a:r>
            <a:r>
              <a:rPr lang="en-GB" dirty="0"/>
              <a:t> </a:t>
            </a:r>
            <a:r>
              <a:rPr lang="en-GB" dirty="0" err="1"/>
              <a:t>veri</a:t>
            </a:r>
            <a:r>
              <a:rPr lang="en-GB" dirty="0"/>
              <a:t> </a:t>
            </a:r>
            <a:r>
              <a:rPr lang="en-GB" dirty="0" err="1"/>
              <a:t>miktarı</a:t>
            </a:r>
            <a:r>
              <a:rPr lang="en-GB" dirty="0"/>
              <a:t> </a:t>
            </a:r>
            <a:r>
              <a:rPr lang="en-GB" dirty="0" err="1"/>
              <a:t>için</a:t>
            </a:r>
            <a:r>
              <a:rPr lang="en-GB" dirty="0"/>
              <a:t> </a:t>
            </a:r>
            <a:r>
              <a:rPr lang="en-GB" dirty="0" err="1"/>
              <a:t>çok</a:t>
            </a:r>
            <a:r>
              <a:rPr lang="en-GB" dirty="0"/>
              <a:t> </a:t>
            </a:r>
            <a:r>
              <a:rPr lang="en-GB" dirty="0" err="1"/>
              <a:t>büyük</a:t>
            </a:r>
            <a:r>
              <a:rPr lang="en-GB" dirty="0"/>
              <a:t> </a:t>
            </a:r>
            <a:r>
              <a:rPr lang="en-GB" dirty="0" err="1"/>
              <a:t>olduğunda</a:t>
            </a:r>
            <a:r>
              <a:rPr lang="en-GB" dirty="0"/>
              <a:t> </a:t>
            </a:r>
            <a:r>
              <a:rPr lang="en-GB" dirty="0" err="1"/>
              <a:t>ortaya</a:t>
            </a:r>
            <a:r>
              <a:rPr lang="en-GB" dirty="0"/>
              <a:t> </a:t>
            </a:r>
            <a:r>
              <a:rPr lang="en-GB" dirty="0" err="1"/>
              <a:t>çıkar</a:t>
            </a:r>
            <a:r>
              <a:rPr lang="en-GB" dirty="0"/>
              <a:t>. Bu </a:t>
            </a:r>
            <a:r>
              <a:rPr lang="en-GB" dirty="0" err="1"/>
              <a:t>nedenle</a:t>
            </a:r>
            <a:r>
              <a:rPr lang="en-GB" dirty="0"/>
              <a:t>, </a:t>
            </a:r>
            <a:r>
              <a:rPr lang="en-GB" dirty="0" err="1"/>
              <a:t>veriler</a:t>
            </a:r>
            <a:r>
              <a:rPr lang="en-GB" dirty="0"/>
              <a:t> </a:t>
            </a:r>
            <a:r>
              <a:rPr lang="en-GB" dirty="0" err="1"/>
              <a:t>üzerinde</a:t>
            </a:r>
            <a:r>
              <a:rPr lang="en-GB" dirty="0"/>
              <a:t> </a:t>
            </a:r>
            <a:r>
              <a:rPr lang="en-GB" dirty="0" err="1"/>
              <a:t>aynı</a:t>
            </a:r>
            <a:r>
              <a:rPr lang="en-GB" dirty="0"/>
              <a:t> </a:t>
            </a:r>
            <a:r>
              <a:rPr lang="en-GB" dirty="0" err="1"/>
              <a:t>doğrulukta</a:t>
            </a:r>
            <a:r>
              <a:rPr lang="en-GB" dirty="0"/>
              <a:t> </a:t>
            </a:r>
            <a:r>
              <a:rPr lang="en-GB" dirty="0" err="1"/>
              <a:t>birçok</a:t>
            </a:r>
            <a:r>
              <a:rPr lang="en-GB" dirty="0"/>
              <a:t> </a:t>
            </a:r>
            <a:r>
              <a:rPr lang="en-GB" dirty="0" err="1"/>
              <a:t>hipotez</a:t>
            </a:r>
            <a:r>
              <a:rPr lang="en-GB" dirty="0"/>
              <a:t> </a:t>
            </a:r>
            <a:r>
              <a:rPr lang="en-GB" dirty="0" err="1"/>
              <a:t>vardır</a:t>
            </a:r>
            <a:r>
              <a:rPr lang="en-GB" dirty="0"/>
              <a:t> </a:t>
            </a:r>
            <a:r>
              <a:rPr lang="en-GB" dirty="0" err="1"/>
              <a:t>ve</a:t>
            </a:r>
            <a:r>
              <a:rPr lang="en-GB" dirty="0"/>
              <a:t> </a:t>
            </a:r>
            <a:r>
              <a:rPr lang="en-GB" dirty="0" err="1"/>
              <a:t>öğrenme</a:t>
            </a:r>
            <a:r>
              <a:rPr lang="en-GB" dirty="0"/>
              <a:t> </a:t>
            </a:r>
            <a:r>
              <a:rPr lang="en-GB" dirty="0" err="1"/>
              <a:t>algoritması</a:t>
            </a:r>
            <a:r>
              <a:rPr lang="en-GB" dirty="0"/>
              <a:t> </a:t>
            </a:r>
            <a:r>
              <a:rPr lang="en-GB" dirty="0" err="1"/>
              <a:t>bunlardan</a:t>
            </a:r>
            <a:r>
              <a:rPr lang="en-GB" dirty="0"/>
              <a:t> </a:t>
            </a:r>
            <a:r>
              <a:rPr lang="en-GB" dirty="0" err="1"/>
              <a:t>sadece</a:t>
            </a:r>
            <a:r>
              <a:rPr lang="en-GB" dirty="0"/>
              <a:t> </a:t>
            </a:r>
            <a:r>
              <a:rPr lang="en-GB" dirty="0" err="1"/>
              <a:t>birini</a:t>
            </a:r>
            <a:r>
              <a:rPr lang="en-GB" dirty="0"/>
              <a:t> </a:t>
            </a:r>
            <a:r>
              <a:rPr lang="en-GB" dirty="0" err="1"/>
              <a:t>seçer</a:t>
            </a:r>
            <a:r>
              <a:rPr lang="en-GB" dirty="0"/>
              <a:t>! </a:t>
            </a:r>
            <a:r>
              <a:rPr lang="en-GB" dirty="0" err="1"/>
              <a:t>Görünmeyen</a:t>
            </a:r>
            <a:r>
              <a:rPr lang="en-GB" dirty="0"/>
              <a:t> </a:t>
            </a:r>
            <a:r>
              <a:rPr lang="en-GB" dirty="0" err="1"/>
              <a:t>verilerde</a:t>
            </a:r>
            <a:r>
              <a:rPr lang="en-GB" dirty="0"/>
              <a:t> </a:t>
            </a:r>
            <a:r>
              <a:rPr lang="en-GB" dirty="0" err="1"/>
              <a:t>seçilen</a:t>
            </a:r>
            <a:r>
              <a:rPr lang="en-GB" dirty="0"/>
              <a:t> </a:t>
            </a:r>
            <a:r>
              <a:rPr lang="en-GB" dirty="0" err="1"/>
              <a:t>hipotezin</a:t>
            </a:r>
            <a:r>
              <a:rPr lang="en-GB" dirty="0"/>
              <a:t> </a:t>
            </a:r>
            <a:r>
              <a:rPr lang="en-GB" dirty="0" err="1"/>
              <a:t>doğruluğunun</a:t>
            </a:r>
            <a:r>
              <a:rPr lang="en-GB" dirty="0"/>
              <a:t> </a:t>
            </a:r>
            <a:r>
              <a:rPr lang="en-GB" dirty="0" err="1"/>
              <a:t>düşük</a:t>
            </a:r>
            <a:r>
              <a:rPr lang="en-GB" dirty="0"/>
              <a:t> </a:t>
            </a:r>
            <a:r>
              <a:rPr lang="en-GB" dirty="0" err="1"/>
              <a:t>olma</a:t>
            </a:r>
            <a:r>
              <a:rPr lang="en-GB" dirty="0"/>
              <a:t> </a:t>
            </a:r>
            <a:r>
              <a:rPr lang="en-GB" dirty="0" err="1"/>
              <a:t>riski</a:t>
            </a:r>
            <a:r>
              <a:rPr lang="en-GB" dirty="0"/>
              <a:t> </a:t>
            </a:r>
            <a:r>
              <a:rPr lang="en-GB" dirty="0" err="1"/>
              <a:t>vardır</a:t>
            </a:r>
            <a:r>
              <a:rPr lang="en-GB" dirty="0"/>
              <a:t>!</a:t>
            </a:r>
          </a:p>
          <a:p>
            <a:r>
              <a:rPr lang="en-GB" dirty="0" err="1"/>
              <a:t>Hesaplama</a:t>
            </a:r>
            <a:r>
              <a:rPr lang="en-GB" dirty="0"/>
              <a:t> </a:t>
            </a:r>
            <a:r>
              <a:rPr lang="en-GB" dirty="0" err="1"/>
              <a:t>Problemi</a:t>
            </a:r>
            <a:r>
              <a:rPr lang="tr-TR" dirty="0"/>
              <a:t>:</a:t>
            </a:r>
            <a:r>
              <a:rPr lang="en-GB" dirty="0"/>
              <a:t> </a:t>
            </a:r>
            <a:r>
              <a:rPr lang="en-GB" dirty="0" err="1"/>
              <a:t>öğrenme</a:t>
            </a:r>
            <a:r>
              <a:rPr lang="en-GB" dirty="0"/>
              <a:t> </a:t>
            </a:r>
            <a:r>
              <a:rPr lang="en-GB" dirty="0" err="1"/>
              <a:t>algoritması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iyi</a:t>
            </a:r>
            <a:r>
              <a:rPr lang="en-GB" dirty="0"/>
              <a:t> </a:t>
            </a:r>
            <a:r>
              <a:rPr lang="en-GB" dirty="0" err="1"/>
              <a:t>hipotezi</a:t>
            </a:r>
            <a:r>
              <a:rPr lang="en-GB" dirty="0"/>
              <a:t> </a:t>
            </a:r>
            <a:r>
              <a:rPr lang="en-GB" dirty="0" err="1"/>
              <a:t>bulmayı</a:t>
            </a:r>
            <a:r>
              <a:rPr lang="en-GB" dirty="0"/>
              <a:t> </a:t>
            </a:r>
            <a:r>
              <a:rPr lang="en-GB" dirty="0" err="1"/>
              <a:t>garanti</a:t>
            </a:r>
            <a:r>
              <a:rPr lang="en-GB" dirty="0"/>
              <a:t> </a:t>
            </a:r>
            <a:r>
              <a:rPr lang="en-GB" dirty="0" err="1"/>
              <a:t>edemediğinde</a:t>
            </a:r>
            <a:r>
              <a:rPr lang="en-GB" dirty="0"/>
              <a:t> </a:t>
            </a:r>
            <a:r>
              <a:rPr lang="en-GB" dirty="0" err="1"/>
              <a:t>ortaya</a:t>
            </a:r>
            <a:r>
              <a:rPr lang="en-GB" dirty="0"/>
              <a:t> </a:t>
            </a:r>
            <a:r>
              <a:rPr lang="en-GB" dirty="0" err="1"/>
              <a:t>çıkar</a:t>
            </a:r>
            <a:endParaRPr lang="en-GB" dirty="0"/>
          </a:p>
          <a:p>
            <a:r>
              <a:rPr lang="en-GB" b="1" dirty="0" err="1"/>
              <a:t>Temsil</a:t>
            </a:r>
            <a:r>
              <a:rPr lang="en-GB" b="1" dirty="0"/>
              <a:t> </a:t>
            </a:r>
            <a:r>
              <a:rPr lang="en-GB" b="1" dirty="0" err="1"/>
              <a:t>Problemi</a:t>
            </a:r>
            <a:r>
              <a:rPr lang="en-GB" b="1" dirty="0"/>
              <a:t>:</a:t>
            </a:r>
            <a:r>
              <a:rPr lang="en-GB" dirty="0"/>
              <a:t> </a:t>
            </a:r>
            <a:r>
              <a:rPr lang="en-GB" dirty="0" err="1"/>
              <a:t>Hipotez</a:t>
            </a:r>
            <a:r>
              <a:rPr lang="en-GB" dirty="0"/>
              <a:t> </a:t>
            </a:r>
            <a:r>
              <a:rPr lang="en-GB" dirty="0" err="1"/>
              <a:t>uzayı</a:t>
            </a:r>
            <a:r>
              <a:rPr lang="en-GB" dirty="0"/>
              <a:t>, </a:t>
            </a:r>
            <a:r>
              <a:rPr lang="en-GB" dirty="0" err="1"/>
              <a:t>hedef</a:t>
            </a:r>
            <a:r>
              <a:rPr lang="en-GB" dirty="0"/>
              <a:t> </a:t>
            </a:r>
            <a:r>
              <a:rPr lang="en-GB" dirty="0" err="1"/>
              <a:t>sınıf</a:t>
            </a:r>
            <a:r>
              <a:rPr lang="en-GB" dirty="0"/>
              <a:t>(lar)</a:t>
            </a:r>
            <a:r>
              <a:rPr lang="en-GB" dirty="0" err="1"/>
              <a:t>ın</a:t>
            </a:r>
            <a:r>
              <a:rPr lang="en-GB" dirty="0"/>
              <a:t> </a:t>
            </a:r>
            <a:r>
              <a:rPr lang="en-GB" dirty="0" err="1"/>
              <a:t>iyi</a:t>
            </a:r>
            <a:r>
              <a:rPr lang="en-GB" dirty="0"/>
              <a:t> </a:t>
            </a:r>
            <a:r>
              <a:rPr lang="en-GB" dirty="0" err="1"/>
              <a:t>bir</a:t>
            </a:r>
            <a:r>
              <a:rPr lang="en-GB" dirty="0"/>
              <a:t> </a:t>
            </a:r>
            <a:r>
              <a:rPr lang="en-GB" dirty="0" err="1"/>
              <a:t>yaklaşımını</a:t>
            </a:r>
            <a:r>
              <a:rPr lang="en-GB" dirty="0"/>
              <a:t> </a:t>
            </a:r>
            <a:r>
              <a:rPr lang="en-GB" dirty="0" err="1"/>
              <a:t>içermediğinde</a:t>
            </a:r>
            <a:r>
              <a:rPr lang="en-GB" dirty="0"/>
              <a:t> </a:t>
            </a:r>
            <a:r>
              <a:rPr lang="en-GB" dirty="0" err="1"/>
              <a:t>ortaya</a:t>
            </a:r>
            <a:r>
              <a:rPr lang="en-GB" dirty="0"/>
              <a:t> </a:t>
            </a:r>
            <a:r>
              <a:rPr lang="en-GB" dirty="0" err="1"/>
              <a:t>çıkar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743839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nl-NL" dirty="0" err="1"/>
              <a:t>Bagged</a:t>
            </a:r>
            <a:r>
              <a:rPr lang="nl-NL" dirty="0"/>
              <a:t> tree </a:t>
            </a:r>
            <a:r>
              <a:rPr lang="nl-NL" dirty="0" err="1"/>
              <a:t>regression</a:t>
            </a:r>
            <a:endParaRPr lang="en-N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90F2B82-CF22-8E40-B5A2-33C1506BDD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12277" y="1542644"/>
            <a:ext cx="8358554" cy="4519724"/>
          </a:xfrm>
        </p:spPr>
      </p:pic>
    </p:spTree>
    <p:extLst>
      <p:ext uri="{BB962C8B-B14F-4D97-AF65-F5344CB8AC3E}">
        <p14:creationId xmlns:p14="http://schemas.microsoft.com/office/powerpoint/2010/main" val="2071604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nl-NL" dirty="0" err="1"/>
              <a:t>Bagged</a:t>
            </a:r>
            <a:r>
              <a:rPr lang="nl-NL" dirty="0"/>
              <a:t> tree </a:t>
            </a:r>
            <a:r>
              <a:rPr lang="nl-NL" dirty="0" err="1"/>
              <a:t>regression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BF7901-4244-B244-B825-9232C6E24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3794002" cy="4491282"/>
          </a:xfrm>
        </p:spPr>
        <p:txBody>
          <a:bodyPr>
            <a:normAutofit/>
          </a:bodyPr>
          <a:lstStyle/>
          <a:p>
            <a:r>
              <a:rPr lang="en-GB" dirty="0" err="1"/>
              <a:t>Temeli</a:t>
            </a:r>
            <a:r>
              <a:rPr lang="en-GB" dirty="0"/>
              <a:t> bootstrap </a:t>
            </a:r>
            <a:r>
              <a:rPr lang="en-GB" dirty="0" err="1"/>
              <a:t>yöntemi</a:t>
            </a:r>
            <a:r>
              <a:rPr lang="en-GB" dirty="0"/>
              <a:t>(</a:t>
            </a:r>
            <a:r>
              <a:rPr lang="en-GB" dirty="0" err="1"/>
              <a:t>paralel</a:t>
            </a:r>
            <a:r>
              <a:rPr lang="en-GB" dirty="0"/>
              <a:t> </a:t>
            </a:r>
            <a:r>
              <a:rPr lang="en-GB" dirty="0" err="1"/>
              <a:t>bir</a:t>
            </a:r>
            <a:r>
              <a:rPr lang="en-GB" dirty="0"/>
              <a:t> </a:t>
            </a:r>
            <a:r>
              <a:rPr lang="en-GB" dirty="0" err="1"/>
              <a:t>şekilde</a:t>
            </a:r>
            <a:r>
              <a:rPr lang="en-GB" dirty="0"/>
              <a:t> </a:t>
            </a:r>
            <a:r>
              <a:rPr lang="en-GB" dirty="0" err="1"/>
              <a:t>çalışma</a:t>
            </a:r>
            <a:r>
              <a:rPr lang="en-GB" dirty="0"/>
              <a:t>) </a:t>
            </a:r>
            <a:r>
              <a:rPr lang="en-GB" dirty="0" err="1"/>
              <a:t>ile</a:t>
            </a:r>
            <a:r>
              <a:rPr lang="en-GB" dirty="0"/>
              <a:t> </a:t>
            </a:r>
            <a:r>
              <a:rPr lang="en-GB" dirty="0" err="1"/>
              <a:t>oluşturulan</a:t>
            </a:r>
            <a:r>
              <a:rPr lang="en-GB" dirty="0"/>
              <a:t> </a:t>
            </a:r>
            <a:r>
              <a:rPr lang="en-GB" dirty="0" err="1"/>
              <a:t>birden</a:t>
            </a:r>
            <a:r>
              <a:rPr lang="en-GB" dirty="0"/>
              <a:t> </a:t>
            </a:r>
            <a:r>
              <a:rPr lang="en-GB" dirty="0" err="1"/>
              <a:t>fazla</a:t>
            </a:r>
            <a:r>
              <a:rPr lang="en-GB" dirty="0"/>
              <a:t> </a:t>
            </a:r>
            <a:r>
              <a:rPr lang="en-GB" dirty="0" err="1"/>
              <a:t>karar</a:t>
            </a:r>
            <a:r>
              <a:rPr lang="en-GB" dirty="0"/>
              <a:t> </a:t>
            </a:r>
            <a:r>
              <a:rPr lang="en-GB" dirty="0" err="1"/>
              <a:t>ağacının</a:t>
            </a:r>
            <a:r>
              <a:rPr lang="en-GB" dirty="0"/>
              <a:t> </a:t>
            </a:r>
            <a:r>
              <a:rPr lang="en-GB" dirty="0" err="1"/>
              <a:t>ürettiği</a:t>
            </a:r>
            <a:r>
              <a:rPr lang="en-GB" dirty="0"/>
              <a:t> </a:t>
            </a:r>
            <a:r>
              <a:rPr lang="en-GB" dirty="0" err="1"/>
              <a:t>tahminlerin</a:t>
            </a:r>
            <a:r>
              <a:rPr lang="en-GB" dirty="0"/>
              <a:t> </a:t>
            </a:r>
            <a:r>
              <a:rPr lang="en-GB" dirty="0" err="1"/>
              <a:t>bir</a:t>
            </a:r>
            <a:r>
              <a:rPr lang="en-GB" dirty="0"/>
              <a:t> </a:t>
            </a:r>
            <a:r>
              <a:rPr lang="en-GB" dirty="0" err="1"/>
              <a:t>araya</a:t>
            </a:r>
            <a:r>
              <a:rPr lang="en-GB" dirty="0"/>
              <a:t> </a:t>
            </a:r>
            <a:r>
              <a:rPr lang="en-GB" dirty="0" err="1"/>
              <a:t>getirilerek</a:t>
            </a:r>
            <a:r>
              <a:rPr lang="en-GB" dirty="0"/>
              <a:t> </a:t>
            </a:r>
            <a:r>
              <a:rPr lang="en-GB" dirty="0" err="1"/>
              <a:t>değerlendirilmesine</a:t>
            </a:r>
            <a:r>
              <a:rPr lang="en-GB" dirty="0"/>
              <a:t> </a:t>
            </a:r>
            <a:r>
              <a:rPr lang="en-GB" dirty="0" err="1"/>
              <a:t>dayanır</a:t>
            </a:r>
            <a:r>
              <a:rPr lang="en-GB" dirty="0"/>
              <a:t>.</a:t>
            </a:r>
            <a:endParaRPr lang="en-NL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7EDC13E-3D69-8146-BC7F-F63FD4A47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415" y="2042809"/>
            <a:ext cx="6902883" cy="389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3984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nl-NL" dirty="0" err="1"/>
              <a:t>Bagged</a:t>
            </a:r>
            <a:r>
              <a:rPr lang="nl-NL" dirty="0"/>
              <a:t> tree </a:t>
            </a:r>
            <a:r>
              <a:rPr lang="nl-NL" dirty="0" err="1"/>
              <a:t>regression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BF7901-4244-B244-B825-9232C6E24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090" y="2248143"/>
            <a:ext cx="5083541" cy="4608513"/>
          </a:xfrm>
        </p:spPr>
        <p:txBody>
          <a:bodyPr>
            <a:normAutofit/>
          </a:bodyPr>
          <a:lstStyle/>
          <a:p>
            <a:r>
              <a:rPr lang="en-GB" dirty="0" err="1"/>
              <a:t>Orijinal</a:t>
            </a:r>
            <a:r>
              <a:rPr lang="en-GB" dirty="0"/>
              <a:t> </a:t>
            </a:r>
            <a:r>
              <a:rPr lang="en-GB" dirty="0" err="1"/>
              <a:t>veri</a:t>
            </a:r>
            <a:r>
              <a:rPr lang="en-GB" dirty="0"/>
              <a:t> </a:t>
            </a:r>
            <a:r>
              <a:rPr lang="en-GB" dirty="0" err="1"/>
              <a:t>kümesinden</a:t>
            </a:r>
            <a:r>
              <a:rPr lang="en-GB" dirty="0"/>
              <a:t>, </a:t>
            </a:r>
            <a:r>
              <a:rPr lang="en-GB" dirty="0" err="1"/>
              <a:t>birden</a:t>
            </a:r>
            <a:r>
              <a:rPr lang="en-GB" dirty="0"/>
              <a:t> </a:t>
            </a:r>
            <a:r>
              <a:rPr lang="en-GB" dirty="0" err="1"/>
              <a:t>çok</a:t>
            </a:r>
            <a:r>
              <a:rPr lang="en-GB" dirty="0"/>
              <a:t> alt </a:t>
            </a:r>
            <a:r>
              <a:rPr lang="en-GB" dirty="0" err="1"/>
              <a:t>küme</a:t>
            </a:r>
            <a:r>
              <a:rPr lang="en-GB" dirty="0"/>
              <a:t> </a:t>
            </a:r>
            <a:r>
              <a:rPr lang="en-GB" dirty="0" err="1"/>
              <a:t>oluşturulur</a:t>
            </a:r>
            <a:r>
              <a:rPr lang="en-GB" dirty="0"/>
              <a:t>.</a:t>
            </a:r>
          </a:p>
          <a:p>
            <a:r>
              <a:rPr lang="en-GB" dirty="0"/>
              <a:t>Bu alt </a:t>
            </a:r>
            <a:r>
              <a:rPr lang="en-GB" dirty="0" err="1"/>
              <a:t>kümelerin</a:t>
            </a:r>
            <a:r>
              <a:rPr lang="en-GB" dirty="0"/>
              <a:t> her </a:t>
            </a:r>
            <a:r>
              <a:rPr lang="en-GB" dirty="0" err="1"/>
              <a:t>birinde</a:t>
            </a:r>
            <a:r>
              <a:rPr lang="en-GB" dirty="0"/>
              <a:t> </a:t>
            </a:r>
            <a:r>
              <a:rPr lang="en-GB" dirty="0" err="1"/>
              <a:t>bir</a:t>
            </a:r>
            <a:r>
              <a:rPr lang="en-GB" dirty="0"/>
              <a:t> </a:t>
            </a:r>
            <a:r>
              <a:rPr lang="en-GB" dirty="0" err="1"/>
              <a:t>temel</a:t>
            </a:r>
            <a:r>
              <a:rPr lang="en-GB" dirty="0"/>
              <a:t> model </a:t>
            </a:r>
            <a:r>
              <a:rPr lang="en-GB" dirty="0" err="1"/>
              <a:t>oluşturulur</a:t>
            </a:r>
            <a:r>
              <a:rPr lang="en-GB" dirty="0"/>
              <a:t>.</a:t>
            </a:r>
          </a:p>
          <a:p>
            <a:r>
              <a:rPr lang="en-GB" dirty="0"/>
              <a:t>Her model, her </a:t>
            </a:r>
            <a:r>
              <a:rPr lang="en-GB" dirty="0" err="1"/>
              <a:t>eğitim</a:t>
            </a:r>
            <a:r>
              <a:rPr lang="en-GB" dirty="0"/>
              <a:t> </a:t>
            </a:r>
            <a:r>
              <a:rPr lang="en-GB" dirty="0" err="1"/>
              <a:t>setinden</a:t>
            </a:r>
            <a:r>
              <a:rPr lang="en-GB" dirty="0"/>
              <a:t> </a:t>
            </a:r>
            <a:r>
              <a:rPr lang="en-GB" dirty="0" err="1"/>
              <a:t>paralel</a:t>
            </a:r>
            <a:r>
              <a:rPr lang="en-GB" dirty="0"/>
              <a:t> </a:t>
            </a:r>
            <a:r>
              <a:rPr lang="en-GB" dirty="0" err="1"/>
              <a:t>olarak</a:t>
            </a:r>
            <a:r>
              <a:rPr lang="en-GB" dirty="0"/>
              <a:t> </a:t>
            </a:r>
            <a:r>
              <a:rPr lang="en-GB" dirty="0" err="1"/>
              <a:t>ve</a:t>
            </a:r>
            <a:r>
              <a:rPr lang="en-GB" dirty="0"/>
              <a:t> </a:t>
            </a:r>
            <a:r>
              <a:rPr lang="en-GB" dirty="0" err="1"/>
              <a:t>birbirinden</a:t>
            </a:r>
            <a:r>
              <a:rPr lang="en-GB" dirty="0"/>
              <a:t> </a:t>
            </a:r>
            <a:r>
              <a:rPr lang="en-GB" dirty="0" err="1"/>
              <a:t>bağımsız</a:t>
            </a:r>
            <a:r>
              <a:rPr lang="en-GB" dirty="0"/>
              <a:t> </a:t>
            </a:r>
            <a:r>
              <a:rPr lang="en-GB" dirty="0" err="1"/>
              <a:t>bir</a:t>
            </a:r>
            <a:r>
              <a:rPr lang="en-GB" dirty="0"/>
              <a:t> </a:t>
            </a:r>
            <a:r>
              <a:rPr lang="en-GB" dirty="0" err="1"/>
              <a:t>şekilde</a:t>
            </a:r>
            <a:r>
              <a:rPr lang="en-GB" dirty="0"/>
              <a:t> </a:t>
            </a:r>
            <a:r>
              <a:rPr lang="en-GB" dirty="0" err="1"/>
              <a:t>öğrenir</a:t>
            </a:r>
            <a:r>
              <a:rPr lang="en-GB" dirty="0"/>
              <a:t>.</a:t>
            </a:r>
          </a:p>
          <a:p>
            <a:r>
              <a:rPr lang="en-GB" dirty="0"/>
              <a:t>Son </a:t>
            </a:r>
            <a:r>
              <a:rPr lang="en-GB" dirty="0" err="1"/>
              <a:t>tahminler</a:t>
            </a:r>
            <a:r>
              <a:rPr lang="en-GB" dirty="0"/>
              <a:t>, </a:t>
            </a:r>
            <a:r>
              <a:rPr lang="en-GB" dirty="0" err="1"/>
              <a:t>tüm</a:t>
            </a:r>
            <a:r>
              <a:rPr lang="en-GB" dirty="0"/>
              <a:t> </a:t>
            </a:r>
            <a:r>
              <a:rPr lang="en-GB" dirty="0" err="1"/>
              <a:t>modellerden</a:t>
            </a:r>
            <a:r>
              <a:rPr lang="en-GB" dirty="0"/>
              <a:t> </a:t>
            </a:r>
            <a:r>
              <a:rPr lang="en-GB" dirty="0" err="1"/>
              <a:t>gelen</a:t>
            </a:r>
            <a:r>
              <a:rPr lang="en-GB" dirty="0"/>
              <a:t> </a:t>
            </a:r>
            <a:r>
              <a:rPr lang="en-GB" dirty="0" err="1"/>
              <a:t>tahminlerin</a:t>
            </a:r>
            <a:r>
              <a:rPr lang="en-GB" dirty="0"/>
              <a:t> </a:t>
            </a:r>
            <a:r>
              <a:rPr lang="en-GB" dirty="0" err="1"/>
              <a:t>birleştirilmesiyle</a:t>
            </a:r>
            <a:r>
              <a:rPr lang="en-GB" dirty="0"/>
              <a:t> </a:t>
            </a:r>
            <a:r>
              <a:rPr lang="en-GB" dirty="0" err="1"/>
              <a:t>belirlenir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>
              <a:hlinkClick r:id="rId3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8EBE34-A886-F446-9AB8-07C038C2D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123" y="1854399"/>
            <a:ext cx="6775939" cy="424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215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88"/>
          <p:cNvSpPr txBox="1">
            <a:spLocks noGrp="1"/>
          </p:cNvSpPr>
          <p:nvPr>
            <p:ph type="ctrTitle"/>
          </p:nvPr>
        </p:nvSpPr>
        <p:spPr>
          <a:xfrm>
            <a:off x="2592000" y="170440"/>
            <a:ext cx="9600000" cy="144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4800" b="1"/>
              <a:t>Ensemble Methods</a:t>
            </a:r>
            <a:endParaRPr sz="4800" b="1"/>
          </a:p>
        </p:txBody>
      </p:sp>
      <p:grpSp>
        <p:nvGrpSpPr>
          <p:cNvPr id="1063" name="Google Shape;1063;p88"/>
          <p:cNvGrpSpPr/>
          <p:nvPr/>
        </p:nvGrpSpPr>
        <p:grpSpPr>
          <a:xfrm>
            <a:off x="12" y="-7"/>
            <a:ext cx="2688477" cy="3045057"/>
            <a:chOff x="2200275" y="2162433"/>
            <a:chExt cx="2298630" cy="2545467"/>
          </a:xfrm>
        </p:grpSpPr>
        <p:sp>
          <p:nvSpPr>
            <p:cNvPr id="1064" name="Google Shape;1064;p88"/>
            <p:cNvSpPr/>
            <p:nvPr/>
          </p:nvSpPr>
          <p:spPr>
            <a:xfrm>
              <a:off x="220027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65" name="Google Shape;1065;p88"/>
            <p:cNvSpPr/>
            <p:nvPr/>
          </p:nvSpPr>
          <p:spPr>
            <a:xfrm>
              <a:off x="2829697" y="3200400"/>
              <a:ext cx="383100" cy="15075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66" name="Google Shape;1066;p88"/>
            <p:cNvSpPr/>
            <p:nvPr/>
          </p:nvSpPr>
          <p:spPr>
            <a:xfrm>
              <a:off x="3484605" y="2570205"/>
              <a:ext cx="383100" cy="10161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67" name="Google Shape;1067;p88"/>
            <p:cNvSpPr/>
            <p:nvPr/>
          </p:nvSpPr>
          <p:spPr>
            <a:xfrm>
              <a:off x="348460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68" name="Google Shape;1068;p88"/>
            <p:cNvSpPr/>
            <p:nvPr/>
          </p:nvSpPr>
          <p:spPr>
            <a:xfrm>
              <a:off x="2458995" y="2162433"/>
              <a:ext cx="766200" cy="766200"/>
            </a:xfrm>
            <a:prstGeom prst="ellipse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069" name="Google Shape;1069;p88"/>
          <p:cNvSpPr txBox="1"/>
          <p:nvPr/>
        </p:nvSpPr>
        <p:spPr>
          <a:xfrm>
            <a:off x="2733700" y="1436867"/>
            <a:ext cx="6414800" cy="92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304792">
              <a:lnSpc>
                <a:spcPct val="115000"/>
              </a:lnSpc>
              <a:spcBef>
                <a:spcPts val="2000"/>
              </a:spcBef>
              <a:buClr>
                <a:srgbClr val="374151"/>
              </a:buClr>
              <a:buSzPts val="1800"/>
            </a:pPr>
            <a:r>
              <a:rPr lang="en" sz="2400" b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Bagging:</a:t>
            </a:r>
            <a:endParaRPr sz="2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0" name="Google Shape;107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9607" y="2052467"/>
            <a:ext cx="4758996" cy="4399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en-GB" dirty="0" err="1"/>
              <a:t>Dogrusal</a:t>
            </a:r>
            <a:r>
              <a:rPr lang="en-GB" dirty="0"/>
              <a:t> </a:t>
            </a:r>
            <a:r>
              <a:rPr lang="en-GB" dirty="0" err="1"/>
              <a:t>olmayan</a:t>
            </a:r>
            <a:r>
              <a:rPr lang="en-GB" dirty="0"/>
              <a:t> </a:t>
            </a:r>
            <a:r>
              <a:rPr lang="en-GB" dirty="0" err="1"/>
              <a:t>Regresyon</a:t>
            </a:r>
            <a:r>
              <a:rPr lang="en-GB" dirty="0"/>
              <a:t> </a:t>
            </a:r>
            <a:r>
              <a:rPr lang="en-GB" dirty="0" err="1"/>
              <a:t>Yontemleri</a:t>
            </a:r>
            <a:br>
              <a:rPr lang="en-NL" dirty="0"/>
            </a:br>
            <a:endParaRPr lang="en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A723B0-A889-D349-9A83-973C56ABF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7525" y="2312194"/>
            <a:ext cx="6391275" cy="2857500"/>
          </a:xfrm>
        </p:spPr>
      </p:pic>
    </p:spTree>
    <p:extLst>
      <p:ext uri="{BB962C8B-B14F-4D97-AF65-F5344CB8AC3E}">
        <p14:creationId xmlns:p14="http://schemas.microsoft.com/office/powerpoint/2010/main" val="2254043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89"/>
          <p:cNvSpPr txBox="1">
            <a:spLocks noGrp="1"/>
          </p:cNvSpPr>
          <p:nvPr>
            <p:ph type="ctrTitle"/>
          </p:nvPr>
        </p:nvSpPr>
        <p:spPr>
          <a:xfrm>
            <a:off x="2592000" y="170440"/>
            <a:ext cx="9600000" cy="144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4800" b="1"/>
              <a:t>Ensemble Methods</a:t>
            </a:r>
            <a:endParaRPr sz="4800" b="1"/>
          </a:p>
        </p:txBody>
      </p:sp>
      <p:grpSp>
        <p:nvGrpSpPr>
          <p:cNvPr id="1076" name="Google Shape;1076;p89"/>
          <p:cNvGrpSpPr/>
          <p:nvPr/>
        </p:nvGrpSpPr>
        <p:grpSpPr>
          <a:xfrm>
            <a:off x="12" y="-7"/>
            <a:ext cx="2688477" cy="3045057"/>
            <a:chOff x="2200275" y="2162433"/>
            <a:chExt cx="2298630" cy="2545467"/>
          </a:xfrm>
        </p:grpSpPr>
        <p:sp>
          <p:nvSpPr>
            <p:cNvPr id="1077" name="Google Shape;1077;p89"/>
            <p:cNvSpPr/>
            <p:nvPr/>
          </p:nvSpPr>
          <p:spPr>
            <a:xfrm>
              <a:off x="220027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78" name="Google Shape;1078;p89"/>
            <p:cNvSpPr/>
            <p:nvPr/>
          </p:nvSpPr>
          <p:spPr>
            <a:xfrm>
              <a:off x="2829697" y="3200400"/>
              <a:ext cx="383100" cy="15075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79" name="Google Shape;1079;p89"/>
            <p:cNvSpPr/>
            <p:nvPr/>
          </p:nvSpPr>
          <p:spPr>
            <a:xfrm>
              <a:off x="3484605" y="2570205"/>
              <a:ext cx="383100" cy="10161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80" name="Google Shape;1080;p89"/>
            <p:cNvSpPr/>
            <p:nvPr/>
          </p:nvSpPr>
          <p:spPr>
            <a:xfrm>
              <a:off x="348460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81" name="Google Shape;1081;p89"/>
            <p:cNvSpPr/>
            <p:nvPr/>
          </p:nvSpPr>
          <p:spPr>
            <a:xfrm>
              <a:off x="2458995" y="2162433"/>
              <a:ext cx="766200" cy="766200"/>
            </a:xfrm>
            <a:prstGeom prst="ellipse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082" name="Google Shape;1082;p89"/>
          <p:cNvSpPr txBox="1"/>
          <p:nvPr/>
        </p:nvSpPr>
        <p:spPr>
          <a:xfrm>
            <a:off x="2733700" y="1436867"/>
            <a:ext cx="6414800" cy="92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304792">
              <a:lnSpc>
                <a:spcPct val="115000"/>
              </a:lnSpc>
              <a:spcBef>
                <a:spcPts val="2000"/>
              </a:spcBef>
              <a:buClr>
                <a:srgbClr val="374151"/>
              </a:buClr>
              <a:buSzPts val="1800"/>
            </a:pPr>
            <a:r>
              <a:rPr lang="en" sz="2400" b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Bagging:</a:t>
            </a:r>
            <a:endParaRPr sz="2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83" name="Google Shape;108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0099" y="2200367"/>
            <a:ext cx="6714099" cy="4090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90"/>
          <p:cNvSpPr txBox="1">
            <a:spLocks noGrp="1"/>
          </p:cNvSpPr>
          <p:nvPr>
            <p:ph type="ctrTitle"/>
          </p:nvPr>
        </p:nvSpPr>
        <p:spPr>
          <a:xfrm>
            <a:off x="2592000" y="170440"/>
            <a:ext cx="9600000" cy="144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4800" b="1"/>
              <a:t>Ensemble Methods</a:t>
            </a:r>
            <a:endParaRPr sz="4800" b="1"/>
          </a:p>
        </p:txBody>
      </p:sp>
      <p:grpSp>
        <p:nvGrpSpPr>
          <p:cNvPr id="1089" name="Google Shape;1089;p90"/>
          <p:cNvGrpSpPr/>
          <p:nvPr/>
        </p:nvGrpSpPr>
        <p:grpSpPr>
          <a:xfrm>
            <a:off x="12" y="-7"/>
            <a:ext cx="2688477" cy="3045057"/>
            <a:chOff x="2200275" y="2162433"/>
            <a:chExt cx="2298630" cy="2545467"/>
          </a:xfrm>
        </p:grpSpPr>
        <p:sp>
          <p:nvSpPr>
            <p:cNvPr id="1090" name="Google Shape;1090;p90"/>
            <p:cNvSpPr/>
            <p:nvPr/>
          </p:nvSpPr>
          <p:spPr>
            <a:xfrm>
              <a:off x="220027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91" name="Google Shape;1091;p90"/>
            <p:cNvSpPr/>
            <p:nvPr/>
          </p:nvSpPr>
          <p:spPr>
            <a:xfrm>
              <a:off x="2829697" y="3200400"/>
              <a:ext cx="383100" cy="15075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92" name="Google Shape;1092;p90"/>
            <p:cNvSpPr/>
            <p:nvPr/>
          </p:nvSpPr>
          <p:spPr>
            <a:xfrm>
              <a:off x="3484605" y="2570205"/>
              <a:ext cx="383100" cy="10161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93" name="Google Shape;1093;p90"/>
            <p:cNvSpPr/>
            <p:nvPr/>
          </p:nvSpPr>
          <p:spPr>
            <a:xfrm>
              <a:off x="348460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94" name="Google Shape;1094;p90"/>
            <p:cNvSpPr/>
            <p:nvPr/>
          </p:nvSpPr>
          <p:spPr>
            <a:xfrm>
              <a:off x="2458995" y="2162433"/>
              <a:ext cx="766200" cy="766200"/>
            </a:xfrm>
            <a:prstGeom prst="ellipse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095" name="Google Shape;1095;p90"/>
          <p:cNvSpPr txBox="1"/>
          <p:nvPr/>
        </p:nvSpPr>
        <p:spPr>
          <a:xfrm>
            <a:off x="2733700" y="1436867"/>
            <a:ext cx="6414800" cy="92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304792">
              <a:lnSpc>
                <a:spcPct val="115000"/>
              </a:lnSpc>
              <a:spcBef>
                <a:spcPts val="2000"/>
              </a:spcBef>
              <a:buClr>
                <a:srgbClr val="374151"/>
              </a:buClr>
              <a:buSzPts val="1800"/>
            </a:pPr>
            <a:r>
              <a:rPr lang="en" sz="2400" b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Bagging:</a:t>
            </a:r>
            <a:endParaRPr sz="2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6" name="Google Shape;109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0333" y="2228000"/>
            <a:ext cx="6956135" cy="4292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91"/>
          <p:cNvSpPr txBox="1">
            <a:spLocks noGrp="1"/>
          </p:cNvSpPr>
          <p:nvPr>
            <p:ph type="ctrTitle"/>
          </p:nvPr>
        </p:nvSpPr>
        <p:spPr>
          <a:xfrm>
            <a:off x="2592000" y="170440"/>
            <a:ext cx="9600000" cy="144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4800" b="1"/>
              <a:t>Ensemble Methods</a:t>
            </a:r>
            <a:endParaRPr sz="4800" b="1"/>
          </a:p>
        </p:txBody>
      </p:sp>
      <p:grpSp>
        <p:nvGrpSpPr>
          <p:cNvPr id="1102" name="Google Shape;1102;p91"/>
          <p:cNvGrpSpPr/>
          <p:nvPr/>
        </p:nvGrpSpPr>
        <p:grpSpPr>
          <a:xfrm>
            <a:off x="12" y="-7"/>
            <a:ext cx="2688477" cy="3045057"/>
            <a:chOff x="2200275" y="2162433"/>
            <a:chExt cx="2298630" cy="2545467"/>
          </a:xfrm>
        </p:grpSpPr>
        <p:sp>
          <p:nvSpPr>
            <p:cNvPr id="1103" name="Google Shape;1103;p91"/>
            <p:cNvSpPr/>
            <p:nvPr/>
          </p:nvSpPr>
          <p:spPr>
            <a:xfrm>
              <a:off x="220027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04" name="Google Shape;1104;p91"/>
            <p:cNvSpPr/>
            <p:nvPr/>
          </p:nvSpPr>
          <p:spPr>
            <a:xfrm>
              <a:off x="2829697" y="3200400"/>
              <a:ext cx="383100" cy="15075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05" name="Google Shape;1105;p91"/>
            <p:cNvSpPr/>
            <p:nvPr/>
          </p:nvSpPr>
          <p:spPr>
            <a:xfrm>
              <a:off x="3484605" y="2570205"/>
              <a:ext cx="383100" cy="10161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06" name="Google Shape;1106;p91"/>
            <p:cNvSpPr/>
            <p:nvPr/>
          </p:nvSpPr>
          <p:spPr>
            <a:xfrm>
              <a:off x="348460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07" name="Google Shape;1107;p91"/>
            <p:cNvSpPr/>
            <p:nvPr/>
          </p:nvSpPr>
          <p:spPr>
            <a:xfrm>
              <a:off x="2458995" y="2162433"/>
              <a:ext cx="766200" cy="766200"/>
            </a:xfrm>
            <a:prstGeom prst="ellipse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108" name="Google Shape;1108;p91"/>
          <p:cNvSpPr txBox="1"/>
          <p:nvPr/>
        </p:nvSpPr>
        <p:spPr>
          <a:xfrm>
            <a:off x="2733700" y="1436867"/>
            <a:ext cx="6414800" cy="92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304792">
              <a:lnSpc>
                <a:spcPct val="115000"/>
              </a:lnSpc>
              <a:spcBef>
                <a:spcPts val="2000"/>
              </a:spcBef>
              <a:buClr>
                <a:srgbClr val="374151"/>
              </a:buClr>
              <a:buSzPts val="1800"/>
            </a:pPr>
            <a:r>
              <a:rPr lang="en" sz="2400" b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Bagging:</a:t>
            </a:r>
            <a:endParaRPr sz="2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9" name="Google Shape;110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1732" y="2297167"/>
            <a:ext cx="6444365" cy="410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92"/>
          <p:cNvSpPr txBox="1">
            <a:spLocks noGrp="1"/>
          </p:cNvSpPr>
          <p:nvPr>
            <p:ph type="ctrTitle"/>
          </p:nvPr>
        </p:nvSpPr>
        <p:spPr>
          <a:xfrm>
            <a:off x="2592000" y="170440"/>
            <a:ext cx="9600000" cy="144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4800" b="1"/>
              <a:t>Ensemble Methods</a:t>
            </a:r>
            <a:endParaRPr sz="4800" b="1"/>
          </a:p>
        </p:txBody>
      </p:sp>
      <p:grpSp>
        <p:nvGrpSpPr>
          <p:cNvPr id="1115" name="Google Shape;1115;p92"/>
          <p:cNvGrpSpPr/>
          <p:nvPr/>
        </p:nvGrpSpPr>
        <p:grpSpPr>
          <a:xfrm>
            <a:off x="12" y="-7"/>
            <a:ext cx="2688477" cy="3045057"/>
            <a:chOff x="2200275" y="2162433"/>
            <a:chExt cx="2298630" cy="2545467"/>
          </a:xfrm>
        </p:grpSpPr>
        <p:sp>
          <p:nvSpPr>
            <p:cNvPr id="1116" name="Google Shape;1116;p92"/>
            <p:cNvSpPr/>
            <p:nvPr/>
          </p:nvSpPr>
          <p:spPr>
            <a:xfrm>
              <a:off x="220027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17" name="Google Shape;1117;p92"/>
            <p:cNvSpPr/>
            <p:nvPr/>
          </p:nvSpPr>
          <p:spPr>
            <a:xfrm>
              <a:off x="2829697" y="3200400"/>
              <a:ext cx="383100" cy="15075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18" name="Google Shape;1118;p92"/>
            <p:cNvSpPr/>
            <p:nvPr/>
          </p:nvSpPr>
          <p:spPr>
            <a:xfrm>
              <a:off x="3484605" y="2570205"/>
              <a:ext cx="383100" cy="10161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19" name="Google Shape;1119;p92"/>
            <p:cNvSpPr/>
            <p:nvPr/>
          </p:nvSpPr>
          <p:spPr>
            <a:xfrm>
              <a:off x="348460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20" name="Google Shape;1120;p92"/>
            <p:cNvSpPr/>
            <p:nvPr/>
          </p:nvSpPr>
          <p:spPr>
            <a:xfrm>
              <a:off x="2458995" y="2162433"/>
              <a:ext cx="766200" cy="766200"/>
            </a:xfrm>
            <a:prstGeom prst="ellipse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121" name="Google Shape;1121;p92"/>
          <p:cNvSpPr txBox="1"/>
          <p:nvPr/>
        </p:nvSpPr>
        <p:spPr>
          <a:xfrm>
            <a:off x="2733700" y="1436867"/>
            <a:ext cx="6414800" cy="92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304792">
              <a:lnSpc>
                <a:spcPct val="115000"/>
              </a:lnSpc>
              <a:spcBef>
                <a:spcPts val="2000"/>
              </a:spcBef>
              <a:buClr>
                <a:srgbClr val="374151"/>
              </a:buClr>
              <a:buSzPts val="1800"/>
            </a:pPr>
            <a:r>
              <a:rPr lang="en" sz="2400" b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Bagging:</a:t>
            </a:r>
            <a:endParaRPr sz="2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2" name="Google Shape;1122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3565" y="2179600"/>
            <a:ext cx="6698299" cy="4228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93"/>
          <p:cNvSpPr txBox="1">
            <a:spLocks noGrp="1"/>
          </p:cNvSpPr>
          <p:nvPr>
            <p:ph type="ctrTitle"/>
          </p:nvPr>
        </p:nvSpPr>
        <p:spPr>
          <a:xfrm>
            <a:off x="2592000" y="170440"/>
            <a:ext cx="9600000" cy="144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4800" b="1"/>
              <a:t>Ensemble Methods</a:t>
            </a:r>
            <a:endParaRPr sz="4800" b="1"/>
          </a:p>
        </p:txBody>
      </p:sp>
      <p:grpSp>
        <p:nvGrpSpPr>
          <p:cNvPr id="1128" name="Google Shape;1128;p93"/>
          <p:cNvGrpSpPr/>
          <p:nvPr/>
        </p:nvGrpSpPr>
        <p:grpSpPr>
          <a:xfrm>
            <a:off x="12" y="-7"/>
            <a:ext cx="2688477" cy="3045057"/>
            <a:chOff x="2200275" y="2162433"/>
            <a:chExt cx="2298630" cy="2545467"/>
          </a:xfrm>
        </p:grpSpPr>
        <p:sp>
          <p:nvSpPr>
            <p:cNvPr id="1129" name="Google Shape;1129;p93"/>
            <p:cNvSpPr/>
            <p:nvPr/>
          </p:nvSpPr>
          <p:spPr>
            <a:xfrm>
              <a:off x="220027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30" name="Google Shape;1130;p93"/>
            <p:cNvSpPr/>
            <p:nvPr/>
          </p:nvSpPr>
          <p:spPr>
            <a:xfrm>
              <a:off x="2829697" y="3200400"/>
              <a:ext cx="383100" cy="15075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31" name="Google Shape;1131;p93"/>
            <p:cNvSpPr/>
            <p:nvPr/>
          </p:nvSpPr>
          <p:spPr>
            <a:xfrm>
              <a:off x="3484605" y="2570205"/>
              <a:ext cx="383100" cy="10161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32" name="Google Shape;1132;p93"/>
            <p:cNvSpPr/>
            <p:nvPr/>
          </p:nvSpPr>
          <p:spPr>
            <a:xfrm>
              <a:off x="348460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33" name="Google Shape;1133;p93"/>
            <p:cNvSpPr/>
            <p:nvPr/>
          </p:nvSpPr>
          <p:spPr>
            <a:xfrm>
              <a:off x="2458995" y="2162433"/>
              <a:ext cx="766200" cy="766200"/>
            </a:xfrm>
            <a:prstGeom prst="ellipse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134" name="Google Shape;1134;p93"/>
          <p:cNvSpPr txBox="1"/>
          <p:nvPr/>
        </p:nvSpPr>
        <p:spPr>
          <a:xfrm>
            <a:off x="2733700" y="1436867"/>
            <a:ext cx="6414800" cy="92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304792">
              <a:lnSpc>
                <a:spcPct val="115000"/>
              </a:lnSpc>
              <a:spcBef>
                <a:spcPts val="2000"/>
              </a:spcBef>
              <a:buClr>
                <a:srgbClr val="374151"/>
              </a:buClr>
              <a:buSzPts val="1800"/>
            </a:pPr>
            <a:r>
              <a:rPr lang="en" sz="2400" b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Bagging:</a:t>
            </a:r>
            <a:endParaRPr sz="2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5" name="Google Shape;1135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833" y="1902967"/>
            <a:ext cx="5123600" cy="446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nl-NL" dirty="0"/>
              <a:t>Random </a:t>
            </a:r>
            <a:r>
              <a:rPr lang="nl-NL" dirty="0" err="1"/>
              <a:t>forest</a:t>
            </a: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A99753-C47A-B34B-BA09-4B968D4E90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52954" y="1603221"/>
            <a:ext cx="8572949" cy="4635654"/>
          </a:xfrm>
        </p:spPr>
      </p:pic>
    </p:spTree>
    <p:extLst>
      <p:ext uri="{BB962C8B-B14F-4D97-AF65-F5344CB8AC3E}">
        <p14:creationId xmlns:p14="http://schemas.microsoft.com/office/powerpoint/2010/main" val="927386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nl-NL" dirty="0"/>
              <a:t>Random </a:t>
            </a:r>
            <a:r>
              <a:rPr lang="nl-NL" dirty="0" err="1"/>
              <a:t>forest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73FA74-21EB-BA48-9635-C27B879FC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b="1" dirty="0" err="1"/>
              <a:t>Rastgele</a:t>
            </a:r>
            <a:r>
              <a:rPr lang="en-GB" b="1" dirty="0"/>
              <a:t> Orman </a:t>
            </a:r>
            <a:r>
              <a:rPr lang="en-GB" b="1" dirty="0" err="1"/>
              <a:t>algoritması</a:t>
            </a:r>
            <a:r>
              <a:rPr lang="en-GB" b="1" dirty="0"/>
              <a:t> </a:t>
            </a:r>
            <a:r>
              <a:rPr lang="en-GB" b="1" dirty="0" err="1"/>
              <a:t>nedir</a:t>
            </a:r>
            <a:r>
              <a:rPr lang="en-GB" b="1" dirty="0"/>
              <a:t>?</a:t>
            </a:r>
            <a:endParaRPr lang="en-GB" dirty="0"/>
          </a:p>
          <a:p>
            <a:r>
              <a:rPr lang="en-GB" dirty="0"/>
              <a:t>İlk </a:t>
            </a:r>
            <a:r>
              <a:rPr lang="en-GB" dirty="0" err="1"/>
              <a:t>olarak</a:t>
            </a:r>
            <a:r>
              <a:rPr lang="en-GB" dirty="0"/>
              <a:t>, </a:t>
            </a:r>
            <a:r>
              <a:rPr lang="en-GB" dirty="0" err="1"/>
              <a:t>Rastgele</a:t>
            </a:r>
            <a:r>
              <a:rPr lang="en-GB" dirty="0"/>
              <a:t> Orman </a:t>
            </a:r>
            <a:r>
              <a:rPr lang="en-GB" dirty="0" err="1"/>
              <a:t>algoritması</a:t>
            </a:r>
            <a:r>
              <a:rPr lang="en-GB" dirty="0"/>
              <a:t> </a:t>
            </a:r>
            <a:r>
              <a:rPr lang="en-GB" dirty="0" err="1"/>
              <a:t>denetimli</a:t>
            </a:r>
            <a:r>
              <a:rPr lang="en-GB" dirty="0"/>
              <a:t> </a:t>
            </a:r>
            <a:r>
              <a:rPr lang="en-GB" dirty="0" err="1"/>
              <a:t>bir</a:t>
            </a:r>
            <a:r>
              <a:rPr lang="en-GB" dirty="0"/>
              <a:t> </a:t>
            </a:r>
            <a:r>
              <a:rPr lang="en-GB" dirty="0" err="1"/>
              <a:t>sınıflandırma</a:t>
            </a:r>
            <a:r>
              <a:rPr lang="en-GB" dirty="0"/>
              <a:t> </a:t>
            </a:r>
            <a:r>
              <a:rPr lang="en-GB" dirty="0" err="1"/>
              <a:t>algoritmasıdır</a:t>
            </a:r>
            <a:r>
              <a:rPr lang="en-GB" dirty="0"/>
              <a:t>. (Supervised classification algorithm). </a:t>
            </a:r>
            <a:r>
              <a:rPr lang="en-GB" dirty="0" err="1"/>
              <a:t>İsminden</a:t>
            </a:r>
            <a:r>
              <a:rPr lang="en-GB" dirty="0"/>
              <a:t> de </a:t>
            </a:r>
            <a:r>
              <a:rPr lang="en-GB" dirty="0" err="1"/>
              <a:t>anlayacağımız</a:t>
            </a:r>
            <a:r>
              <a:rPr lang="en-GB" dirty="0"/>
              <a:t> </a:t>
            </a:r>
            <a:r>
              <a:rPr lang="en-GB" dirty="0" err="1"/>
              <a:t>üzere</a:t>
            </a:r>
            <a:r>
              <a:rPr lang="en-GB" dirty="0"/>
              <a:t> </a:t>
            </a:r>
            <a:r>
              <a:rPr lang="en-GB" dirty="0" err="1"/>
              <a:t>basit</a:t>
            </a:r>
            <a:r>
              <a:rPr lang="en-GB" dirty="0"/>
              <a:t> </a:t>
            </a:r>
            <a:r>
              <a:rPr lang="en-GB" dirty="0" err="1"/>
              <a:t>olarak</a:t>
            </a:r>
            <a:r>
              <a:rPr lang="en-GB" dirty="0"/>
              <a:t> </a:t>
            </a:r>
            <a:r>
              <a:rPr lang="en-GB" dirty="0" err="1"/>
              <a:t>algoritma</a:t>
            </a:r>
            <a:r>
              <a:rPr lang="en-GB" dirty="0"/>
              <a:t> </a:t>
            </a:r>
            <a:r>
              <a:rPr lang="en-GB" dirty="0" err="1"/>
              <a:t>rastgele</a:t>
            </a:r>
            <a:r>
              <a:rPr lang="en-GB" dirty="0"/>
              <a:t> </a:t>
            </a:r>
            <a:r>
              <a:rPr lang="en-GB" dirty="0" err="1"/>
              <a:t>olarak</a:t>
            </a:r>
            <a:r>
              <a:rPr lang="en-GB" dirty="0"/>
              <a:t> </a:t>
            </a:r>
            <a:r>
              <a:rPr lang="en-GB" dirty="0" err="1"/>
              <a:t>bir</a:t>
            </a:r>
            <a:r>
              <a:rPr lang="en-GB" dirty="0"/>
              <a:t> </a:t>
            </a:r>
            <a:r>
              <a:rPr lang="en-GB" dirty="0" err="1"/>
              <a:t>orman</a:t>
            </a:r>
            <a:r>
              <a:rPr lang="en-GB" dirty="0"/>
              <a:t> </a:t>
            </a:r>
            <a:r>
              <a:rPr lang="en-GB" dirty="0" err="1"/>
              <a:t>yaratıyor</a:t>
            </a:r>
            <a:r>
              <a:rPr lang="en-GB" dirty="0"/>
              <a:t>. </a:t>
            </a:r>
            <a:r>
              <a:rPr lang="en-GB" dirty="0" err="1"/>
              <a:t>Algoritmadaki</a:t>
            </a:r>
            <a:r>
              <a:rPr lang="en-GB" dirty="0"/>
              <a:t> </a:t>
            </a:r>
            <a:r>
              <a:rPr lang="en-GB" dirty="0" err="1"/>
              <a:t>ağaç</a:t>
            </a:r>
            <a:r>
              <a:rPr lang="en-GB" dirty="0"/>
              <a:t> </a:t>
            </a:r>
            <a:r>
              <a:rPr lang="en-GB" dirty="0" err="1"/>
              <a:t>sayısı</a:t>
            </a:r>
            <a:r>
              <a:rPr lang="en-GB" dirty="0"/>
              <a:t> </a:t>
            </a:r>
            <a:r>
              <a:rPr lang="en-GB" dirty="0" err="1"/>
              <a:t>ve</a:t>
            </a:r>
            <a:r>
              <a:rPr lang="en-GB" dirty="0"/>
              <a:t> </a:t>
            </a:r>
            <a:r>
              <a:rPr lang="en-GB" dirty="0" err="1"/>
              <a:t>elde</a:t>
            </a:r>
            <a:r>
              <a:rPr lang="en-GB" dirty="0"/>
              <a:t> </a:t>
            </a:r>
            <a:r>
              <a:rPr lang="en-GB" dirty="0" err="1"/>
              <a:t>edebileceği</a:t>
            </a:r>
            <a:r>
              <a:rPr lang="en-GB" dirty="0"/>
              <a:t> </a:t>
            </a:r>
            <a:r>
              <a:rPr lang="en-GB" dirty="0" err="1"/>
              <a:t>sonuç</a:t>
            </a:r>
            <a:r>
              <a:rPr lang="en-GB" dirty="0"/>
              <a:t> </a:t>
            </a:r>
            <a:r>
              <a:rPr lang="en-GB" dirty="0" err="1"/>
              <a:t>arasında</a:t>
            </a:r>
            <a:r>
              <a:rPr lang="en-GB" dirty="0"/>
              <a:t> </a:t>
            </a:r>
            <a:r>
              <a:rPr lang="en-GB" dirty="0" err="1"/>
              <a:t>doğrudan</a:t>
            </a:r>
            <a:r>
              <a:rPr lang="en-GB" dirty="0"/>
              <a:t> </a:t>
            </a:r>
            <a:r>
              <a:rPr lang="en-GB" dirty="0" err="1"/>
              <a:t>bir</a:t>
            </a:r>
            <a:r>
              <a:rPr lang="en-GB" dirty="0"/>
              <a:t> </a:t>
            </a:r>
            <a:r>
              <a:rPr lang="en-GB" dirty="0" err="1"/>
              <a:t>ilişki</a:t>
            </a:r>
            <a:r>
              <a:rPr lang="en-GB" dirty="0"/>
              <a:t> </a:t>
            </a:r>
            <a:r>
              <a:rPr lang="en-GB" dirty="0" err="1"/>
              <a:t>bulunmaktadır</a:t>
            </a:r>
            <a:r>
              <a:rPr lang="en-GB" dirty="0"/>
              <a:t>. </a:t>
            </a:r>
            <a:r>
              <a:rPr lang="en-GB" dirty="0" err="1"/>
              <a:t>Ağaç</a:t>
            </a:r>
            <a:r>
              <a:rPr lang="en-GB" dirty="0"/>
              <a:t> </a:t>
            </a:r>
            <a:r>
              <a:rPr lang="en-GB" dirty="0" err="1"/>
              <a:t>sayısı</a:t>
            </a:r>
            <a:r>
              <a:rPr lang="en-GB" dirty="0"/>
              <a:t> </a:t>
            </a:r>
            <a:r>
              <a:rPr lang="en-GB" dirty="0" err="1"/>
              <a:t>arttıkça</a:t>
            </a:r>
            <a:r>
              <a:rPr lang="en-GB" dirty="0"/>
              <a:t> </a:t>
            </a:r>
            <a:r>
              <a:rPr lang="en-GB" dirty="0" err="1"/>
              <a:t>kesin</a:t>
            </a:r>
            <a:r>
              <a:rPr lang="en-GB" dirty="0"/>
              <a:t> </a:t>
            </a:r>
            <a:r>
              <a:rPr lang="en-GB" dirty="0" err="1"/>
              <a:t>bir</a:t>
            </a:r>
            <a:r>
              <a:rPr lang="en-GB" dirty="0"/>
              <a:t> </a:t>
            </a:r>
            <a:r>
              <a:rPr lang="en-GB" dirty="0" err="1"/>
              <a:t>sonuç</a:t>
            </a:r>
            <a:r>
              <a:rPr lang="en-GB" dirty="0"/>
              <a:t> </a:t>
            </a:r>
            <a:r>
              <a:rPr lang="en-GB" dirty="0" err="1"/>
              <a:t>elde</a:t>
            </a:r>
            <a:r>
              <a:rPr lang="en-GB" dirty="0"/>
              <a:t> </a:t>
            </a:r>
            <a:r>
              <a:rPr lang="en-GB" dirty="0" err="1"/>
              <a:t>ederiz</a:t>
            </a:r>
            <a:r>
              <a:rPr lang="en-GB" dirty="0"/>
              <a:t>.</a:t>
            </a:r>
          </a:p>
          <a:p>
            <a:r>
              <a:rPr lang="en-GB" dirty="0" err="1"/>
              <a:t>Rastgele</a:t>
            </a:r>
            <a:r>
              <a:rPr lang="en-GB" dirty="0"/>
              <a:t> Orman </a:t>
            </a:r>
            <a:r>
              <a:rPr lang="en-GB" dirty="0" err="1"/>
              <a:t>algoritması</a:t>
            </a:r>
            <a:r>
              <a:rPr lang="en-GB" dirty="0"/>
              <a:t> </a:t>
            </a:r>
            <a:r>
              <a:rPr lang="en-GB" dirty="0" err="1"/>
              <a:t>ile</a:t>
            </a:r>
            <a:r>
              <a:rPr lang="en-GB" dirty="0"/>
              <a:t> </a:t>
            </a:r>
            <a:r>
              <a:rPr lang="en-GB" dirty="0" err="1"/>
              <a:t>Karar</a:t>
            </a:r>
            <a:r>
              <a:rPr lang="en-GB" dirty="0"/>
              <a:t> </a:t>
            </a:r>
            <a:r>
              <a:rPr lang="en-GB" dirty="0" err="1"/>
              <a:t>Ağacı</a:t>
            </a:r>
            <a:r>
              <a:rPr lang="en-GB" dirty="0"/>
              <a:t> </a:t>
            </a:r>
            <a:r>
              <a:rPr lang="en-GB" dirty="0" err="1"/>
              <a:t>algoritması</a:t>
            </a:r>
            <a:r>
              <a:rPr lang="en-GB" dirty="0"/>
              <a:t> </a:t>
            </a:r>
            <a:r>
              <a:rPr lang="en-GB" dirty="0" err="1"/>
              <a:t>arasındaki</a:t>
            </a:r>
            <a:r>
              <a:rPr lang="en-GB" dirty="0"/>
              <a:t> fark, </a:t>
            </a:r>
            <a:r>
              <a:rPr lang="en-GB" dirty="0" err="1"/>
              <a:t>Rastgele</a:t>
            </a:r>
            <a:r>
              <a:rPr lang="en-GB" dirty="0"/>
              <a:t> </a:t>
            </a:r>
            <a:r>
              <a:rPr lang="en-GB" dirty="0" err="1"/>
              <a:t>Orman’da</a:t>
            </a:r>
            <a:r>
              <a:rPr lang="en-GB" dirty="0"/>
              <a:t> </a:t>
            </a:r>
            <a:r>
              <a:rPr lang="en-GB" dirty="0" err="1"/>
              <a:t>kök</a:t>
            </a:r>
            <a:r>
              <a:rPr lang="en-GB" dirty="0"/>
              <a:t> </a:t>
            </a:r>
            <a:r>
              <a:rPr lang="en-GB" dirty="0" err="1"/>
              <a:t>düğümü</a:t>
            </a:r>
            <a:r>
              <a:rPr lang="en-GB" dirty="0"/>
              <a:t> (Root Node) </a:t>
            </a:r>
            <a:r>
              <a:rPr lang="en-GB" dirty="0" err="1"/>
              <a:t>bulma</a:t>
            </a:r>
            <a:r>
              <a:rPr lang="en-GB" dirty="0"/>
              <a:t> </a:t>
            </a:r>
            <a:r>
              <a:rPr lang="en-GB" dirty="0" err="1"/>
              <a:t>ve</a:t>
            </a:r>
            <a:r>
              <a:rPr lang="en-GB" dirty="0"/>
              <a:t> </a:t>
            </a:r>
            <a:r>
              <a:rPr lang="en-GB" dirty="0" err="1"/>
              <a:t>düğümleri</a:t>
            </a:r>
            <a:r>
              <a:rPr lang="en-GB" dirty="0"/>
              <a:t> </a:t>
            </a:r>
            <a:r>
              <a:rPr lang="en-GB" dirty="0" err="1"/>
              <a:t>bölme</a:t>
            </a:r>
            <a:r>
              <a:rPr lang="en-GB" dirty="0"/>
              <a:t> </a:t>
            </a:r>
            <a:r>
              <a:rPr lang="en-GB" dirty="0" err="1"/>
              <a:t>işlemlerinin</a:t>
            </a:r>
            <a:r>
              <a:rPr lang="en-GB" dirty="0"/>
              <a:t> </a:t>
            </a:r>
            <a:r>
              <a:rPr lang="en-GB" dirty="0" err="1"/>
              <a:t>rastgele</a:t>
            </a:r>
            <a:r>
              <a:rPr lang="en-GB" dirty="0"/>
              <a:t> </a:t>
            </a:r>
            <a:r>
              <a:rPr lang="en-GB" dirty="0" err="1"/>
              <a:t>çalışıyor</a:t>
            </a:r>
            <a:r>
              <a:rPr lang="en-GB" dirty="0"/>
              <a:t> </a:t>
            </a:r>
            <a:r>
              <a:rPr lang="en-GB" dirty="0" err="1"/>
              <a:t>olmasıdır</a:t>
            </a:r>
            <a:r>
              <a:rPr lang="en-GB" dirty="0"/>
              <a:t>.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169145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nl-NL" dirty="0"/>
              <a:t>Random </a:t>
            </a:r>
            <a:r>
              <a:rPr lang="nl-NL" dirty="0" err="1"/>
              <a:t>forest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73FA74-21EB-BA48-9635-C27B879FC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64678"/>
            <a:ext cx="9905999" cy="51933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b="1" dirty="0" err="1"/>
              <a:t>Neden</a:t>
            </a:r>
            <a:r>
              <a:rPr lang="en-GB" sz="2800" b="1" dirty="0"/>
              <a:t> </a:t>
            </a:r>
            <a:r>
              <a:rPr lang="en-GB" sz="2800" b="1" dirty="0" err="1"/>
              <a:t>Rastgele</a:t>
            </a:r>
            <a:r>
              <a:rPr lang="en-GB" sz="2800" b="1" dirty="0"/>
              <a:t> Orman </a:t>
            </a:r>
            <a:r>
              <a:rPr lang="en-GB" sz="2800" b="1" dirty="0" err="1"/>
              <a:t>algoritması</a:t>
            </a:r>
            <a:r>
              <a:rPr lang="en-GB" sz="2800" b="1" dirty="0"/>
              <a:t>?</a:t>
            </a:r>
            <a:endParaRPr lang="en-GB" sz="2800" dirty="0"/>
          </a:p>
          <a:p>
            <a:r>
              <a:rPr lang="en-GB" sz="2800" dirty="0"/>
              <a:t>Hem </a:t>
            </a:r>
            <a:r>
              <a:rPr lang="en-GB" sz="2800" dirty="0" err="1"/>
              <a:t>sınıflandırma</a:t>
            </a:r>
            <a:r>
              <a:rPr lang="en-GB" sz="2800" dirty="0"/>
              <a:t> </a:t>
            </a:r>
            <a:r>
              <a:rPr lang="en-GB" sz="2800" dirty="0" err="1"/>
              <a:t>ve</a:t>
            </a:r>
            <a:r>
              <a:rPr lang="en-GB" sz="2800" dirty="0"/>
              <a:t> hem de </a:t>
            </a:r>
            <a:r>
              <a:rPr lang="en-GB" sz="2800" dirty="0" err="1"/>
              <a:t>regresyon</a:t>
            </a:r>
            <a:r>
              <a:rPr lang="en-GB" sz="2800" dirty="0"/>
              <a:t> </a:t>
            </a:r>
            <a:r>
              <a:rPr lang="en-GB" sz="2800" dirty="0" err="1"/>
              <a:t>görevlerinde</a:t>
            </a:r>
            <a:r>
              <a:rPr lang="en-GB" sz="2800" dirty="0"/>
              <a:t> </a:t>
            </a:r>
            <a:r>
              <a:rPr lang="en-GB" sz="2800" dirty="0" err="1"/>
              <a:t>kullanılabilir</a:t>
            </a:r>
            <a:r>
              <a:rPr lang="en-GB" sz="2800" dirty="0"/>
              <a:t> </a:t>
            </a:r>
            <a:r>
              <a:rPr lang="en-GB" sz="2800" dirty="0" err="1"/>
              <a:t>olmasıdır</a:t>
            </a:r>
            <a:r>
              <a:rPr lang="en-GB" sz="2800" dirty="0"/>
              <a:t>. </a:t>
            </a:r>
            <a:r>
              <a:rPr lang="en-GB" sz="2800" dirty="0" err="1"/>
              <a:t>Aynı</a:t>
            </a:r>
            <a:r>
              <a:rPr lang="en-GB" sz="2800" dirty="0"/>
              <a:t> </a:t>
            </a:r>
            <a:r>
              <a:rPr lang="en-GB" sz="2800" dirty="0" err="1"/>
              <a:t>zamanda</a:t>
            </a:r>
            <a:r>
              <a:rPr lang="en-GB" sz="2800" dirty="0"/>
              <a:t> </a:t>
            </a:r>
            <a:r>
              <a:rPr lang="en-GB" sz="2800" dirty="0" err="1"/>
              <a:t>Aşırı</a:t>
            </a:r>
            <a:r>
              <a:rPr lang="en-GB" sz="2800" dirty="0"/>
              <a:t> </a:t>
            </a:r>
            <a:r>
              <a:rPr lang="en-GB" sz="2800" dirty="0" err="1"/>
              <a:t>Uyum</a:t>
            </a:r>
            <a:r>
              <a:rPr lang="en-GB" sz="2800" dirty="0"/>
              <a:t> (Overfitting) </a:t>
            </a:r>
            <a:r>
              <a:rPr lang="en-GB" sz="2800" dirty="0" err="1"/>
              <a:t>sonuçları</a:t>
            </a:r>
            <a:r>
              <a:rPr lang="en-GB" sz="2800" dirty="0"/>
              <a:t> </a:t>
            </a:r>
            <a:r>
              <a:rPr lang="en-GB" sz="2800" dirty="0" err="1"/>
              <a:t>kötü</a:t>
            </a:r>
            <a:r>
              <a:rPr lang="en-GB" sz="2800" dirty="0"/>
              <a:t> </a:t>
            </a:r>
            <a:r>
              <a:rPr lang="en-GB" sz="2800" dirty="0" err="1"/>
              <a:t>yönde</a:t>
            </a:r>
            <a:r>
              <a:rPr lang="en-GB" sz="2800" dirty="0"/>
              <a:t> </a:t>
            </a:r>
            <a:r>
              <a:rPr lang="en-GB" sz="2800" dirty="0" err="1"/>
              <a:t>etkileyen</a:t>
            </a:r>
            <a:r>
              <a:rPr lang="en-GB" sz="2800" dirty="0"/>
              <a:t> </a:t>
            </a:r>
            <a:r>
              <a:rPr lang="en-GB" sz="2800" dirty="0" err="1"/>
              <a:t>kritik</a:t>
            </a:r>
            <a:r>
              <a:rPr lang="en-GB" sz="2800" dirty="0"/>
              <a:t> </a:t>
            </a:r>
            <a:r>
              <a:rPr lang="en-GB" sz="2800" dirty="0" err="1"/>
              <a:t>bir</a:t>
            </a:r>
            <a:r>
              <a:rPr lang="en-GB" sz="2800" dirty="0"/>
              <a:t> </a:t>
            </a:r>
            <a:r>
              <a:rPr lang="en-GB" sz="2800" dirty="0" err="1"/>
              <a:t>sorundur</a:t>
            </a:r>
            <a:r>
              <a:rPr lang="en-GB" sz="2800" dirty="0"/>
              <a:t> </a:t>
            </a:r>
            <a:r>
              <a:rPr lang="en-GB" sz="2800" dirty="0" err="1"/>
              <a:t>ancak</a:t>
            </a:r>
            <a:r>
              <a:rPr lang="en-GB" sz="2800" dirty="0"/>
              <a:t> </a:t>
            </a:r>
            <a:r>
              <a:rPr lang="en-GB" sz="2800" dirty="0" err="1"/>
              <a:t>Rastgele</a:t>
            </a:r>
            <a:r>
              <a:rPr lang="en-GB" sz="2800" dirty="0"/>
              <a:t> Orman </a:t>
            </a:r>
            <a:r>
              <a:rPr lang="en-GB" sz="2800" dirty="0" err="1"/>
              <a:t>algoritması</a:t>
            </a:r>
            <a:r>
              <a:rPr lang="en-GB" sz="2800" dirty="0"/>
              <a:t> </a:t>
            </a:r>
            <a:r>
              <a:rPr lang="en-GB" sz="2800" dirty="0" err="1"/>
              <a:t>için</a:t>
            </a:r>
            <a:r>
              <a:rPr lang="en-GB" sz="2800" dirty="0"/>
              <a:t>, </a:t>
            </a:r>
            <a:r>
              <a:rPr lang="en-GB" sz="2800" dirty="0" err="1"/>
              <a:t>ormanda</a:t>
            </a:r>
            <a:r>
              <a:rPr lang="en-GB" sz="2800" dirty="0"/>
              <a:t> </a:t>
            </a:r>
            <a:r>
              <a:rPr lang="en-GB" sz="2800" dirty="0" err="1"/>
              <a:t>yeteri</a:t>
            </a:r>
            <a:r>
              <a:rPr lang="en-GB" sz="2800" dirty="0"/>
              <a:t> </a:t>
            </a:r>
            <a:r>
              <a:rPr lang="en-GB" sz="2800" dirty="0" err="1"/>
              <a:t>kadar</a:t>
            </a:r>
            <a:r>
              <a:rPr lang="en-GB" sz="2800" dirty="0"/>
              <a:t> </a:t>
            </a:r>
            <a:r>
              <a:rPr lang="en-GB" sz="2800" dirty="0" err="1"/>
              <a:t>ağaç</a:t>
            </a:r>
            <a:r>
              <a:rPr lang="en-GB" sz="2800" dirty="0"/>
              <a:t> </a:t>
            </a:r>
            <a:r>
              <a:rPr lang="en-GB" sz="2800" dirty="0" err="1"/>
              <a:t>bulunuyorsa</a:t>
            </a:r>
            <a:r>
              <a:rPr lang="en-GB" sz="2800" dirty="0"/>
              <a:t> </a:t>
            </a:r>
            <a:r>
              <a:rPr lang="en-GB" sz="2800" dirty="0" err="1"/>
              <a:t>Aşırı</a:t>
            </a:r>
            <a:r>
              <a:rPr lang="en-GB" sz="2800" dirty="0"/>
              <a:t> </a:t>
            </a:r>
            <a:r>
              <a:rPr lang="en-GB" sz="2800" dirty="0" err="1"/>
              <a:t>Uyum</a:t>
            </a:r>
            <a:r>
              <a:rPr lang="en-GB" sz="2800" dirty="0"/>
              <a:t> </a:t>
            </a:r>
            <a:r>
              <a:rPr lang="en-GB" sz="2800" dirty="0" err="1"/>
              <a:t>probleminin</a:t>
            </a:r>
            <a:r>
              <a:rPr lang="en-GB" sz="2800" dirty="0"/>
              <a:t> </a:t>
            </a:r>
            <a:r>
              <a:rPr lang="en-GB" sz="2800" dirty="0" err="1"/>
              <a:t>ortaya</a:t>
            </a:r>
            <a:r>
              <a:rPr lang="en-GB" sz="2800" dirty="0"/>
              <a:t> </a:t>
            </a:r>
            <a:r>
              <a:rPr lang="en-GB" sz="2800" dirty="0" err="1"/>
              <a:t>çıkma</a:t>
            </a:r>
            <a:r>
              <a:rPr lang="en-GB" sz="2800" dirty="0"/>
              <a:t> </a:t>
            </a:r>
            <a:r>
              <a:rPr lang="en-GB" sz="2800" dirty="0" err="1"/>
              <a:t>ihtimali</a:t>
            </a:r>
            <a:r>
              <a:rPr lang="en-GB" sz="2800" dirty="0"/>
              <a:t> </a:t>
            </a:r>
            <a:r>
              <a:rPr lang="en-GB" sz="2800" dirty="0" err="1"/>
              <a:t>azalır</a:t>
            </a:r>
            <a:r>
              <a:rPr lang="en-GB" sz="2800" dirty="0"/>
              <a:t>. </a:t>
            </a:r>
            <a:r>
              <a:rPr lang="en-GB" sz="2800" dirty="0" err="1"/>
              <a:t>Üçüncü</a:t>
            </a:r>
            <a:r>
              <a:rPr lang="en-GB" sz="2800" dirty="0"/>
              <a:t> </a:t>
            </a:r>
            <a:r>
              <a:rPr lang="en-GB" sz="2800" dirty="0" err="1"/>
              <a:t>avantaj</a:t>
            </a:r>
            <a:r>
              <a:rPr lang="en-GB" sz="2800" dirty="0"/>
              <a:t> </a:t>
            </a:r>
            <a:r>
              <a:rPr lang="en-GB" sz="2800" dirty="0" err="1"/>
              <a:t>ise</a:t>
            </a:r>
            <a:r>
              <a:rPr lang="en-GB" sz="2800" dirty="0"/>
              <a:t> </a:t>
            </a:r>
            <a:r>
              <a:rPr lang="en-GB" sz="2800" dirty="0" err="1"/>
              <a:t>Rastgele</a:t>
            </a:r>
            <a:r>
              <a:rPr lang="en-GB" sz="2800" dirty="0"/>
              <a:t> Orman </a:t>
            </a:r>
            <a:r>
              <a:rPr lang="en-GB" sz="2800" dirty="0" err="1"/>
              <a:t>algoritmasının</a:t>
            </a:r>
            <a:r>
              <a:rPr lang="en-GB" sz="2800" dirty="0"/>
              <a:t> </a:t>
            </a:r>
            <a:r>
              <a:rPr lang="en-GB" sz="2800" dirty="0" err="1"/>
              <a:t>sınıflandırıcı</a:t>
            </a:r>
            <a:r>
              <a:rPr lang="en-GB" sz="2800" dirty="0"/>
              <a:t> </a:t>
            </a:r>
            <a:r>
              <a:rPr lang="en-GB" sz="2800" dirty="0" err="1"/>
              <a:t>eksik</a:t>
            </a:r>
            <a:r>
              <a:rPr lang="en-GB" sz="2800" dirty="0"/>
              <a:t> </a:t>
            </a:r>
            <a:r>
              <a:rPr lang="en-GB" sz="2800" dirty="0" err="1"/>
              <a:t>olan</a:t>
            </a:r>
            <a:r>
              <a:rPr lang="en-GB" sz="2800" dirty="0"/>
              <a:t> </a:t>
            </a:r>
            <a:r>
              <a:rPr lang="en-GB" sz="2800" dirty="0" err="1"/>
              <a:t>değerleri</a:t>
            </a:r>
            <a:r>
              <a:rPr lang="en-GB" sz="2800" dirty="0"/>
              <a:t> </a:t>
            </a:r>
            <a:r>
              <a:rPr lang="en-GB" sz="2800" dirty="0" err="1"/>
              <a:t>ele</a:t>
            </a:r>
            <a:r>
              <a:rPr lang="en-GB" sz="2800" dirty="0"/>
              <a:t> </a:t>
            </a:r>
            <a:r>
              <a:rPr lang="en-GB" sz="2800" dirty="0" err="1"/>
              <a:t>alabilir</a:t>
            </a:r>
            <a:r>
              <a:rPr lang="en-GB" sz="2800" dirty="0"/>
              <a:t> </a:t>
            </a:r>
            <a:r>
              <a:rPr lang="en-GB" sz="2800" dirty="0" err="1"/>
              <a:t>ve</a:t>
            </a:r>
            <a:r>
              <a:rPr lang="en-GB" sz="2800" dirty="0"/>
              <a:t> son </a:t>
            </a:r>
            <a:r>
              <a:rPr lang="en-GB" sz="2800" dirty="0" err="1"/>
              <a:t>olarak</a:t>
            </a:r>
            <a:r>
              <a:rPr lang="en-GB" sz="2800" dirty="0"/>
              <a:t> </a:t>
            </a:r>
            <a:r>
              <a:rPr lang="en-GB" sz="2800" dirty="0" err="1"/>
              <a:t>Rastgele</a:t>
            </a:r>
            <a:r>
              <a:rPr lang="en-GB" sz="2800" dirty="0"/>
              <a:t> Orman </a:t>
            </a:r>
            <a:r>
              <a:rPr lang="en-GB" sz="2800" dirty="0" err="1"/>
              <a:t>algoritmasının</a:t>
            </a:r>
            <a:r>
              <a:rPr lang="en-GB" sz="2800" dirty="0"/>
              <a:t> </a:t>
            </a:r>
            <a:r>
              <a:rPr lang="en-GB" sz="2800" dirty="0" err="1"/>
              <a:t>sınıflandırıcı</a:t>
            </a:r>
            <a:r>
              <a:rPr lang="en-GB" sz="2800" dirty="0"/>
              <a:t> </a:t>
            </a:r>
            <a:r>
              <a:rPr lang="en-GB" sz="2800" dirty="0" err="1"/>
              <a:t>kategorik</a:t>
            </a:r>
            <a:r>
              <a:rPr lang="en-GB" sz="2800" dirty="0"/>
              <a:t> </a:t>
            </a:r>
            <a:r>
              <a:rPr lang="en-GB" sz="2800" dirty="0" err="1"/>
              <a:t>değerler</a:t>
            </a:r>
            <a:r>
              <a:rPr lang="en-GB" sz="2800" dirty="0"/>
              <a:t> </a:t>
            </a:r>
            <a:r>
              <a:rPr lang="en-GB" sz="2800" dirty="0" err="1"/>
              <a:t>için</a:t>
            </a:r>
            <a:r>
              <a:rPr lang="en-GB" sz="2800" dirty="0"/>
              <a:t> </a:t>
            </a:r>
            <a:r>
              <a:rPr lang="en-GB" sz="2800" dirty="0" err="1"/>
              <a:t>modellenebilir</a:t>
            </a:r>
            <a:r>
              <a:rPr lang="en-GB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19696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nl-NL" dirty="0"/>
              <a:t>Random </a:t>
            </a:r>
            <a:r>
              <a:rPr lang="nl-NL" dirty="0" err="1"/>
              <a:t>forest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73FA74-21EB-BA48-9635-C27B879FC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64678"/>
            <a:ext cx="9905999" cy="5193322"/>
          </a:xfrm>
        </p:spPr>
        <p:txBody>
          <a:bodyPr>
            <a:normAutofit fontScale="85000" lnSpcReduction="10000"/>
          </a:bodyPr>
          <a:lstStyle/>
          <a:p>
            <a:r>
              <a:rPr lang="en-GB" b="1" dirty="0" err="1"/>
              <a:t>Rastgele</a:t>
            </a:r>
            <a:r>
              <a:rPr lang="en-GB" b="1" dirty="0"/>
              <a:t> Orman </a:t>
            </a:r>
            <a:r>
              <a:rPr lang="en-GB" b="1" dirty="0" err="1"/>
              <a:t>algoritması</a:t>
            </a:r>
            <a:r>
              <a:rPr lang="en-GB" b="1" dirty="0"/>
              <a:t> </a:t>
            </a:r>
            <a:r>
              <a:rPr lang="en-GB" b="1" dirty="0" err="1"/>
              <a:t>ile</a:t>
            </a:r>
            <a:r>
              <a:rPr lang="en-GB" b="1" dirty="0"/>
              <a:t> </a:t>
            </a:r>
            <a:r>
              <a:rPr lang="en-GB" b="1" dirty="0" err="1"/>
              <a:t>ilgi</a:t>
            </a:r>
            <a:r>
              <a:rPr lang="en-GB" b="1" dirty="0"/>
              <a:t> </a:t>
            </a:r>
            <a:r>
              <a:rPr lang="en-GB" b="1" dirty="0" err="1"/>
              <a:t>gerçek</a:t>
            </a:r>
            <a:r>
              <a:rPr lang="en-GB" b="1" dirty="0"/>
              <a:t> </a:t>
            </a:r>
            <a:r>
              <a:rPr lang="en-GB" b="1" dirty="0" err="1"/>
              <a:t>yaşamdan</a:t>
            </a:r>
            <a:r>
              <a:rPr lang="en-GB" b="1" dirty="0"/>
              <a:t> </a:t>
            </a:r>
            <a:r>
              <a:rPr lang="en-GB" b="1" dirty="0" err="1"/>
              <a:t>bir</a:t>
            </a:r>
            <a:r>
              <a:rPr lang="en-GB" b="1" dirty="0"/>
              <a:t> </a:t>
            </a:r>
            <a:r>
              <a:rPr lang="en-GB" b="1" dirty="0" err="1"/>
              <a:t>örnek</a:t>
            </a:r>
            <a:r>
              <a:rPr lang="en-GB" b="1" dirty="0"/>
              <a:t>.</a:t>
            </a:r>
            <a:endParaRPr lang="en-GB" dirty="0"/>
          </a:p>
          <a:p>
            <a:r>
              <a:rPr lang="en-GB" dirty="0" err="1"/>
              <a:t>Gerçek</a:t>
            </a:r>
            <a:r>
              <a:rPr lang="en-GB" dirty="0"/>
              <a:t> </a:t>
            </a:r>
            <a:r>
              <a:rPr lang="en-GB" dirty="0" err="1"/>
              <a:t>yaşamdan</a:t>
            </a:r>
            <a:r>
              <a:rPr lang="en-GB" dirty="0"/>
              <a:t> </a:t>
            </a:r>
            <a:r>
              <a:rPr lang="en-GB" dirty="0" err="1"/>
              <a:t>bir</a:t>
            </a:r>
            <a:r>
              <a:rPr lang="en-GB" dirty="0"/>
              <a:t> </a:t>
            </a:r>
            <a:r>
              <a:rPr lang="en-GB" dirty="0" err="1"/>
              <a:t>örnek</a:t>
            </a:r>
            <a:r>
              <a:rPr lang="en-GB" dirty="0"/>
              <a:t> </a:t>
            </a:r>
            <a:r>
              <a:rPr lang="en-GB" dirty="0" err="1"/>
              <a:t>ile</a:t>
            </a:r>
            <a:r>
              <a:rPr lang="en-GB" dirty="0"/>
              <a:t> </a:t>
            </a:r>
            <a:r>
              <a:rPr lang="en-GB" dirty="0" err="1"/>
              <a:t>algoritmayı</a:t>
            </a:r>
            <a:r>
              <a:rPr lang="en-GB" dirty="0"/>
              <a:t> </a:t>
            </a:r>
            <a:r>
              <a:rPr lang="en-GB" dirty="0" err="1"/>
              <a:t>daha</a:t>
            </a:r>
            <a:r>
              <a:rPr lang="en-GB" dirty="0"/>
              <a:t> net </a:t>
            </a:r>
            <a:r>
              <a:rPr lang="en-GB" dirty="0" err="1"/>
              <a:t>bir</a:t>
            </a:r>
            <a:r>
              <a:rPr lang="en-GB" dirty="0"/>
              <a:t> </a:t>
            </a:r>
            <a:r>
              <a:rPr lang="en-GB" dirty="0" err="1"/>
              <a:t>şekilde</a:t>
            </a:r>
            <a:r>
              <a:rPr lang="en-GB" dirty="0"/>
              <a:t> </a:t>
            </a:r>
            <a:r>
              <a:rPr lang="en-GB" dirty="0" err="1"/>
              <a:t>anlamaya</a:t>
            </a:r>
            <a:r>
              <a:rPr lang="en-GB" dirty="0"/>
              <a:t> </a:t>
            </a:r>
            <a:r>
              <a:rPr lang="en-GB" dirty="0" err="1"/>
              <a:t>çalışalım</a:t>
            </a:r>
            <a:r>
              <a:rPr lang="en-GB" dirty="0"/>
              <a:t>. </a:t>
            </a:r>
            <a:r>
              <a:rPr lang="en-GB" dirty="0" err="1"/>
              <a:t>Ahmet’in</a:t>
            </a:r>
            <a:r>
              <a:rPr lang="en-GB" dirty="0"/>
              <a:t> </a:t>
            </a:r>
            <a:r>
              <a:rPr lang="en-GB" dirty="0" err="1"/>
              <a:t>iki</a:t>
            </a:r>
            <a:r>
              <a:rPr lang="en-GB" dirty="0"/>
              <a:t> </a:t>
            </a:r>
            <a:r>
              <a:rPr lang="en-GB" dirty="0" err="1"/>
              <a:t>haftalık</a:t>
            </a:r>
            <a:r>
              <a:rPr lang="en-GB" dirty="0"/>
              <a:t> </a:t>
            </a:r>
            <a:r>
              <a:rPr lang="en-GB" dirty="0" err="1"/>
              <a:t>tatilinde</a:t>
            </a:r>
            <a:r>
              <a:rPr lang="en-GB" dirty="0"/>
              <a:t> </a:t>
            </a:r>
            <a:r>
              <a:rPr lang="en-GB" dirty="0" err="1"/>
              <a:t>beğenebileceği</a:t>
            </a:r>
            <a:r>
              <a:rPr lang="en-GB" dirty="0"/>
              <a:t> </a:t>
            </a:r>
            <a:r>
              <a:rPr lang="en-GB" dirty="0" err="1"/>
              <a:t>farklı</a:t>
            </a:r>
            <a:r>
              <a:rPr lang="en-GB" dirty="0"/>
              <a:t> </a:t>
            </a:r>
            <a:r>
              <a:rPr lang="en-GB" dirty="0" err="1"/>
              <a:t>yerlere</a:t>
            </a:r>
            <a:r>
              <a:rPr lang="en-GB" dirty="0"/>
              <a:t> </a:t>
            </a:r>
            <a:r>
              <a:rPr lang="en-GB" dirty="0" err="1"/>
              <a:t>gitmek</a:t>
            </a:r>
            <a:r>
              <a:rPr lang="en-GB" dirty="0"/>
              <a:t> </a:t>
            </a:r>
            <a:r>
              <a:rPr lang="en-GB" dirty="0" err="1"/>
              <a:t>istediğini</a:t>
            </a:r>
            <a:r>
              <a:rPr lang="en-GB" dirty="0"/>
              <a:t> </a:t>
            </a:r>
            <a:r>
              <a:rPr lang="en-GB" dirty="0" err="1"/>
              <a:t>ve</a:t>
            </a:r>
            <a:r>
              <a:rPr lang="en-GB" dirty="0"/>
              <a:t> </a:t>
            </a:r>
            <a:r>
              <a:rPr lang="en-GB" dirty="0" err="1"/>
              <a:t>arkadaşına</a:t>
            </a:r>
            <a:r>
              <a:rPr lang="en-GB" dirty="0"/>
              <a:t> </a:t>
            </a:r>
            <a:r>
              <a:rPr lang="en-GB" dirty="0" err="1"/>
              <a:t>tavsiye</a:t>
            </a:r>
            <a:r>
              <a:rPr lang="en-GB" dirty="0"/>
              <a:t> </a:t>
            </a:r>
            <a:r>
              <a:rPr lang="en-GB" dirty="0" err="1"/>
              <a:t>için</a:t>
            </a:r>
            <a:r>
              <a:rPr lang="en-GB" dirty="0"/>
              <a:t> </a:t>
            </a:r>
            <a:r>
              <a:rPr lang="en-GB" dirty="0" err="1"/>
              <a:t>ricada</a:t>
            </a:r>
            <a:r>
              <a:rPr lang="en-GB" dirty="0"/>
              <a:t> </a:t>
            </a:r>
            <a:r>
              <a:rPr lang="en-GB" dirty="0" err="1"/>
              <a:t>bulunduğunu</a:t>
            </a:r>
            <a:r>
              <a:rPr lang="en-GB" dirty="0"/>
              <a:t> </a:t>
            </a:r>
            <a:r>
              <a:rPr lang="en-GB" dirty="0" err="1"/>
              <a:t>varsayalım</a:t>
            </a:r>
            <a:r>
              <a:rPr lang="en-GB" dirty="0"/>
              <a:t>. </a:t>
            </a:r>
            <a:r>
              <a:rPr lang="en-GB" dirty="0" err="1"/>
              <a:t>Ahmetin</a:t>
            </a:r>
            <a:r>
              <a:rPr lang="en-GB" dirty="0"/>
              <a:t> </a:t>
            </a:r>
            <a:r>
              <a:rPr lang="en-GB" dirty="0" err="1"/>
              <a:t>arkadaşı</a:t>
            </a:r>
            <a:r>
              <a:rPr lang="en-GB" dirty="0"/>
              <a:t> ilk </a:t>
            </a:r>
            <a:r>
              <a:rPr lang="en-GB" dirty="0" err="1"/>
              <a:t>olarak</a:t>
            </a:r>
            <a:r>
              <a:rPr lang="en-GB" dirty="0"/>
              <a:t> </a:t>
            </a:r>
            <a:r>
              <a:rPr lang="en-GB" dirty="0" err="1"/>
              <a:t>Ahmet’e</a:t>
            </a:r>
            <a:r>
              <a:rPr lang="en-GB" dirty="0"/>
              <a:t> </a:t>
            </a:r>
            <a:r>
              <a:rPr lang="en-GB" dirty="0" err="1"/>
              <a:t>şuan</a:t>
            </a:r>
            <a:r>
              <a:rPr lang="en-GB" dirty="0"/>
              <a:t> </a:t>
            </a:r>
            <a:r>
              <a:rPr lang="en-GB" dirty="0" err="1"/>
              <a:t>nerede</a:t>
            </a:r>
            <a:r>
              <a:rPr lang="en-GB" dirty="0"/>
              <a:t> </a:t>
            </a:r>
            <a:r>
              <a:rPr lang="en-GB" dirty="0" err="1"/>
              <a:t>olduğunu</a:t>
            </a:r>
            <a:r>
              <a:rPr lang="en-GB" dirty="0"/>
              <a:t> </a:t>
            </a:r>
            <a:r>
              <a:rPr lang="en-GB" dirty="0" err="1"/>
              <a:t>ve</a:t>
            </a:r>
            <a:r>
              <a:rPr lang="en-GB" dirty="0"/>
              <a:t> </a:t>
            </a:r>
            <a:r>
              <a:rPr lang="en-GB" dirty="0" err="1"/>
              <a:t>ziyaret</a:t>
            </a:r>
            <a:r>
              <a:rPr lang="en-GB" dirty="0"/>
              <a:t> </a:t>
            </a:r>
            <a:r>
              <a:rPr lang="en-GB" dirty="0" err="1"/>
              <a:t>ettiği</a:t>
            </a:r>
            <a:r>
              <a:rPr lang="en-GB" dirty="0"/>
              <a:t> </a:t>
            </a:r>
            <a:r>
              <a:rPr lang="en-GB" dirty="0" err="1"/>
              <a:t>yerleri</a:t>
            </a:r>
            <a:r>
              <a:rPr lang="en-GB" dirty="0"/>
              <a:t> </a:t>
            </a:r>
            <a:r>
              <a:rPr lang="en-GB" dirty="0" err="1"/>
              <a:t>beğenip</a:t>
            </a:r>
            <a:r>
              <a:rPr lang="en-GB" dirty="0"/>
              <a:t> </a:t>
            </a:r>
            <a:r>
              <a:rPr lang="en-GB" dirty="0" err="1"/>
              <a:t>beğenmediğini</a:t>
            </a:r>
            <a:r>
              <a:rPr lang="en-GB" dirty="0"/>
              <a:t> </a:t>
            </a:r>
            <a:r>
              <a:rPr lang="en-GB" dirty="0" err="1"/>
              <a:t>soracaktır</a:t>
            </a:r>
            <a:r>
              <a:rPr lang="en-GB" dirty="0"/>
              <a:t> </a:t>
            </a:r>
            <a:r>
              <a:rPr lang="en-GB" dirty="0" err="1"/>
              <a:t>ve</a:t>
            </a:r>
            <a:r>
              <a:rPr lang="en-GB" dirty="0"/>
              <a:t> </a:t>
            </a:r>
            <a:r>
              <a:rPr lang="en-GB" dirty="0" err="1"/>
              <a:t>Ahmet’in</a:t>
            </a:r>
            <a:r>
              <a:rPr lang="en-GB" dirty="0"/>
              <a:t> </a:t>
            </a:r>
            <a:r>
              <a:rPr lang="en-GB" dirty="0" err="1"/>
              <a:t>verdiği</a:t>
            </a:r>
            <a:r>
              <a:rPr lang="en-GB" dirty="0"/>
              <a:t> </a:t>
            </a:r>
            <a:r>
              <a:rPr lang="en-GB" dirty="0" err="1"/>
              <a:t>cevapları</a:t>
            </a:r>
            <a:r>
              <a:rPr lang="en-GB" dirty="0"/>
              <a:t> </a:t>
            </a:r>
            <a:r>
              <a:rPr lang="en-GB" dirty="0" err="1"/>
              <a:t>baz</a:t>
            </a:r>
            <a:r>
              <a:rPr lang="en-GB" dirty="0"/>
              <a:t> </a:t>
            </a:r>
            <a:r>
              <a:rPr lang="en-GB" dirty="0" err="1"/>
              <a:t>alarak</a:t>
            </a:r>
            <a:r>
              <a:rPr lang="en-GB" dirty="0"/>
              <a:t>, </a:t>
            </a:r>
            <a:r>
              <a:rPr lang="en-GB" dirty="0" err="1"/>
              <a:t>arkadaşı</a:t>
            </a:r>
            <a:r>
              <a:rPr lang="en-GB" dirty="0"/>
              <a:t> </a:t>
            </a:r>
            <a:r>
              <a:rPr lang="en-GB" dirty="0" err="1"/>
              <a:t>Ahmet’e</a:t>
            </a:r>
            <a:r>
              <a:rPr lang="en-GB" dirty="0"/>
              <a:t> </a:t>
            </a:r>
            <a:r>
              <a:rPr lang="en-GB" dirty="0" err="1"/>
              <a:t>tavsiye</a:t>
            </a:r>
            <a:r>
              <a:rPr lang="en-GB" dirty="0"/>
              <a:t> </a:t>
            </a:r>
            <a:r>
              <a:rPr lang="en-GB" dirty="0" err="1"/>
              <a:t>vermeye</a:t>
            </a:r>
            <a:r>
              <a:rPr lang="en-GB" dirty="0"/>
              <a:t> </a:t>
            </a:r>
            <a:r>
              <a:rPr lang="en-GB" dirty="0" err="1"/>
              <a:t>başlar</a:t>
            </a:r>
            <a:r>
              <a:rPr lang="en-GB" dirty="0"/>
              <a:t>. Bu </a:t>
            </a:r>
            <a:r>
              <a:rPr lang="en-GB" dirty="0" err="1"/>
              <a:t>kısımda</a:t>
            </a:r>
            <a:r>
              <a:rPr lang="en-GB" dirty="0"/>
              <a:t> </a:t>
            </a:r>
            <a:r>
              <a:rPr lang="en-GB" dirty="0" err="1"/>
              <a:t>arkadaşı</a:t>
            </a:r>
            <a:r>
              <a:rPr lang="en-GB" dirty="0"/>
              <a:t> </a:t>
            </a:r>
            <a:r>
              <a:rPr lang="en-GB" dirty="0" err="1"/>
              <a:t>bir</a:t>
            </a:r>
            <a:r>
              <a:rPr lang="en-GB" dirty="0"/>
              <a:t> </a:t>
            </a:r>
            <a:r>
              <a:rPr lang="en-GB" dirty="0" err="1"/>
              <a:t>karar</a:t>
            </a:r>
            <a:r>
              <a:rPr lang="en-GB" dirty="0"/>
              <a:t> </a:t>
            </a:r>
            <a:r>
              <a:rPr lang="en-GB" dirty="0" err="1"/>
              <a:t>ağacı</a:t>
            </a:r>
            <a:r>
              <a:rPr lang="en-GB" dirty="0"/>
              <a:t> (</a:t>
            </a:r>
            <a:r>
              <a:rPr lang="en-GB" dirty="0" err="1"/>
              <a:t>Desicion</a:t>
            </a:r>
            <a:r>
              <a:rPr lang="en-GB" dirty="0"/>
              <a:t> Tree) </a:t>
            </a:r>
            <a:r>
              <a:rPr lang="en-GB" dirty="0" err="1"/>
              <a:t>oluşturmaktadır</a:t>
            </a:r>
            <a:r>
              <a:rPr lang="en-GB" dirty="0"/>
              <a:t>.</a:t>
            </a:r>
          </a:p>
          <a:p>
            <a:r>
              <a:rPr lang="en-GB" dirty="0" err="1"/>
              <a:t>Sonrasında</a:t>
            </a:r>
            <a:r>
              <a:rPr lang="en-GB" dirty="0"/>
              <a:t> Ahmet </a:t>
            </a:r>
            <a:r>
              <a:rPr lang="en-GB" dirty="0" err="1"/>
              <a:t>farklı</a:t>
            </a:r>
            <a:r>
              <a:rPr lang="en-GB" dirty="0"/>
              <a:t> </a:t>
            </a:r>
            <a:r>
              <a:rPr lang="en-GB" dirty="0" err="1"/>
              <a:t>tavsiyeler</a:t>
            </a:r>
            <a:r>
              <a:rPr lang="en-GB" dirty="0"/>
              <a:t> </a:t>
            </a:r>
            <a:r>
              <a:rPr lang="en-GB" dirty="0" err="1"/>
              <a:t>almak</a:t>
            </a:r>
            <a:r>
              <a:rPr lang="en-GB" dirty="0"/>
              <a:t> </a:t>
            </a:r>
            <a:r>
              <a:rPr lang="en-GB" dirty="0" err="1"/>
              <a:t>için</a:t>
            </a:r>
            <a:r>
              <a:rPr lang="en-GB" dirty="0"/>
              <a:t> </a:t>
            </a:r>
            <a:r>
              <a:rPr lang="en-GB" dirty="0" err="1"/>
              <a:t>daha</a:t>
            </a:r>
            <a:r>
              <a:rPr lang="en-GB" dirty="0"/>
              <a:t> </a:t>
            </a:r>
            <a:r>
              <a:rPr lang="en-GB" dirty="0" err="1"/>
              <a:t>fazla</a:t>
            </a:r>
            <a:r>
              <a:rPr lang="en-GB" dirty="0"/>
              <a:t> </a:t>
            </a:r>
            <a:r>
              <a:rPr lang="en-GB" dirty="0" err="1"/>
              <a:t>arkadaşına</a:t>
            </a:r>
            <a:r>
              <a:rPr lang="en-GB" dirty="0"/>
              <a:t> </a:t>
            </a:r>
            <a:r>
              <a:rPr lang="en-GB" dirty="0" err="1"/>
              <a:t>bu</a:t>
            </a:r>
            <a:r>
              <a:rPr lang="en-GB" dirty="0"/>
              <a:t> </a:t>
            </a:r>
            <a:r>
              <a:rPr lang="en-GB" dirty="0" err="1"/>
              <a:t>soruyu</a:t>
            </a:r>
            <a:r>
              <a:rPr lang="en-GB" dirty="0"/>
              <a:t> </a:t>
            </a:r>
            <a:r>
              <a:rPr lang="en-GB" dirty="0" err="1"/>
              <a:t>soruyor</a:t>
            </a:r>
            <a:r>
              <a:rPr lang="en-GB" dirty="0"/>
              <a:t> </a:t>
            </a:r>
            <a:r>
              <a:rPr lang="en-GB" dirty="0" err="1"/>
              <a:t>çünkü</a:t>
            </a:r>
            <a:r>
              <a:rPr lang="en-GB" dirty="0"/>
              <a:t> </a:t>
            </a:r>
            <a:r>
              <a:rPr lang="en-GB" dirty="0" err="1"/>
              <a:t>sadece</a:t>
            </a:r>
            <a:r>
              <a:rPr lang="en-GB" dirty="0"/>
              <a:t> </a:t>
            </a:r>
            <a:r>
              <a:rPr lang="en-GB" dirty="0" err="1"/>
              <a:t>bir</a:t>
            </a:r>
            <a:r>
              <a:rPr lang="en-GB" dirty="0"/>
              <a:t> </a:t>
            </a:r>
            <a:r>
              <a:rPr lang="en-GB" dirty="0" err="1"/>
              <a:t>arkadaşının</a:t>
            </a:r>
            <a:r>
              <a:rPr lang="en-GB" dirty="0"/>
              <a:t>, </a:t>
            </a:r>
            <a:r>
              <a:rPr lang="en-GB" dirty="0" err="1"/>
              <a:t>doğru</a:t>
            </a:r>
            <a:r>
              <a:rPr lang="en-GB" dirty="0"/>
              <a:t> </a:t>
            </a:r>
            <a:r>
              <a:rPr lang="en-GB" dirty="0" err="1"/>
              <a:t>karar</a:t>
            </a:r>
            <a:r>
              <a:rPr lang="en-GB" dirty="0"/>
              <a:t> </a:t>
            </a:r>
            <a:r>
              <a:rPr lang="en-GB" dirty="0" err="1"/>
              <a:t>vermesine</a:t>
            </a:r>
            <a:r>
              <a:rPr lang="en-GB" dirty="0"/>
              <a:t> </a:t>
            </a:r>
            <a:r>
              <a:rPr lang="en-GB" dirty="0" err="1"/>
              <a:t>yardımcı</a:t>
            </a:r>
            <a:r>
              <a:rPr lang="en-GB" dirty="0"/>
              <a:t> </a:t>
            </a:r>
            <a:r>
              <a:rPr lang="en-GB" dirty="0" err="1"/>
              <a:t>olmayacabileceğini</a:t>
            </a:r>
            <a:r>
              <a:rPr lang="en-GB" dirty="0"/>
              <a:t> </a:t>
            </a:r>
            <a:r>
              <a:rPr lang="en-GB" dirty="0" err="1"/>
              <a:t>düşünüyor</a:t>
            </a:r>
            <a:r>
              <a:rPr lang="en-GB" dirty="0"/>
              <a:t>. </a:t>
            </a:r>
            <a:r>
              <a:rPr lang="en-GB" dirty="0" err="1"/>
              <a:t>Yani</a:t>
            </a:r>
            <a:r>
              <a:rPr lang="en-GB" dirty="0"/>
              <a:t> </a:t>
            </a:r>
            <a:r>
              <a:rPr lang="en-GB" dirty="0" err="1"/>
              <a:t>diğer</a:t>
            </a:r>
            <a:r>
              <a:rPr lang="en-GB" dirty="0"/>
              <a:t> </a:t>
            </a:r>
            <a:r>
              <a:rPr lang="en-GB" dirty="0" err="1"/>
              <a:t>arkadaşlarıda</a:t>
            </a:r>
            <a:r>
              <a:rPr lang="en-GB" dirty="0"/>
              <a:t> </a:t>
            </a:r>
            <a:r>
              <a:rPr lang="en-GB" dirty="0" err="1"/>
              <a:t>ona</a:t>
            </a:r>
            <a:r>
              <a:rPr lang="en-GB" dirty="0"/>
              <a:t> </a:t>
            </a:r>
            <a:r>
              <a:rPr lang="en-GB" dirty="0" err="1"/>
              <a:t>rastgele</a:t>
            </a:r>
            <a:r>
              <a:rPr lang="en-GB" dirty="0"/>
              <a:t> </a:t>
            </a:r>
            <a:r>
              <a:rPr lang="en-GB" dirty="0" err="1"/>
              <a:t>sorular</a:t>
            </a:r>
            <a:r>
              <a:rPr lang="en-GB" dirty="0"/>
              <a:t> </a:t>
            </a:r>
            <a:r>
              <a:rPr lang="en-GB" dirty="0" err="1"/>
              <a:t>soruyor</a:t>
            </a:r>
            <a:r>
              <a:rPr lang="en-GB" dirty="0"/>
              <a:t> </a:t>
            </a:r>
            <a:r>
              <a:rPr lang="en-GB" dirty="0" err="1"/>
              <a:t>ve</a:t>
            </a:r>
            <a:r>
              <a:rPr lang="en-GB" dirty="0"/>
              <a:t> </a:t>
            </a:r>
            <a:r>
              <a:rPr lang="en-GB" dirty="0" err="1"/>
              <a:t>sonunda</a:t>
            </a:r>
            <a:r>
              <a:rPr lang="en-GB" dirty="0"/>
              <a:t> </a:t>
            </a:r>
            <a:r>
              <a:rPr lang="en-GB" dirty="0" err="1"/>
              <a:t>bir</a:t>
            </a:r>
            <a:r>
              <a:rPr lang="en-GB" dirty="0"/>
              <a:t> </a:t>
            </a:r>
            <a:r>
              <a:rPr lang="en-GB" dirty="0" err="1"/>
              <a:t>cevap</a:t>
            </a:r>
            <a:r>
              <a:rPr lang="en-GB" dirty="0"/>
              <a:t> </a:t>
            </a:r>
            <a:r>
              <a:rPr lang="en-GB" dirty="0" err="1"/>
              <a:t>veriyorlar</a:t>
            </a:r>
            <a:r>
              <a:rPr lang="en-GB" dirty="0"/>
              <a:t>. Ahmet </a:t>
            </a:r>
            <a:r>
              <a:rPr lang="en-GB" dirty="0" err="1"/>
              <a:t>aldığı</a:t>
            </a:r>
            <a:r>
              <a:rPr lang="en-GB" dirty="0"/>
              <a:t> </a:t>
            </a:r>
            <a:r>
              <a:rPr lang="en-GB" dirty="0" err="1"/>
              <a:t>cevaplar</a:t>
            </a:r>
            <a:r>
              <a:rPr lang="en-GB" dirty="0"/>
              <a:t> </a:t>
            </a:r>
            <a:r>
              <a:rPr lang="en-GB" dirty="0" err="1"/>
              <a:t>doğrultusunda</a:t>
            </a:r>
            <a:r>
              <a:rPr lang="en-GB" dirty="0"/>
              <a:t> </a:t>
            </a:r>
            <a:r>
              <a:rPr lang="en-GB" dirty="0" err="1"/>
              <a:t>ona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çok</a:t>
            </a:r>
            <a:r>
              <a:rPr lang="en-GB" dirty="0"/>
              <a:t> </a:t>
            </a:r>
            <a:r>
              <a:rPr lang="en-GB" dirty="0" err="1"/>
              <a:t>tavsiye</a:t>
            </a:r>
            <a:r>
              <a:rPr lang="en-GB" dirty="0"/>
              <a:t> </a:t>
            </a:r>
            <a:r>
              <a:rPr lang="en-GB" dirty="0" err="1"/>
              <a:t>edilen</a:t>
            </a:r>
            <a:r>
              <a:rPr lang="en-GB" dirty="0"/>
              <a:t> </a:t>
            </a:r>
            <a:r>
              <a:rPr lang="en-GB" dirty="0" err="1"/>
              <a:t>yeri</a:t>
            </a:r>
            <a:r>
              <a:rPr lang="en-GB" dirty="0"/>
              <a:t> </a:t>
            </a:r>
            <a:r>
              <a:rPr lang="en-GB" dirty="0" err="1"/>
              <a:t>ziyaret</a:t>
            </a:r>
            <a:r>
              <a:rPr lang="en-GB" dirty="0"/>
              <a:t> </a:t>
            </a:r>
            <a:r>
              <a:rPr lang="en-GB" dirty="0" err="1"/>
              <a:t>etmeyi</a:t>
            </a:r>
            <a:r>
              <a:rPr lang="en-GB" dirty="0"/>
              <a:t> </a:t>
            </a:r>
            <a:r>
              <a:rPr lang="en-GB" dirty="0" err="1"/>
              <a:t>düşünüyor</a:t>
            </a:r>
            <a:r>
              <a:rPr lang="en-GB" dirty="0"/>
              <a:t>.</a:t>
            </a:r>
          </a:p>
          <a:p>
            <a:r>
              <a:rPr lang="en-GB" dirty="0" err="1"/>
              <a:t>Şimdi</a:t>
            </a:r>
            <a:r>
              <a:rPr lang="en-GB" dirty="0"/>
              <a:t> </a:t>
            </a:r>
            <a:r>
              <a:rPr lang="en-GB" dirty="0" err="1"/>
              <a:t>bu</a:t>
            </a:r>
            <a:r>
              <a:rPr lang="en-GB" dirty="0"/>
              <a:t> </a:t>
            </a:r>
            <a:r>
              <a:rPr lang="en-GB" dirty="0" err="1"/>
              <a:t>hikayeden</a:t>
            </a:r>
            <a:r>
              <a:rPr lang="en-GB" dirty="0"/>
              <a:t> </a:t>
            </a:r>
            <a:r>
              <a:rPr lang="en-GB" dirty="0" err="1"/>
              <a:t>yola</a:t>
            </a:r>
            <a:r>
              <a:rPr lang="en-GB" dirty="0"/>
              <a:t> </a:t>
            </a:r>
            <a:r>
              <a:rPr lang="en-GB" dirty="0" err="1"/>
              <a:t>çıkarak</a:t>
            </a:r>
            <a:r>
              <a:rPr lang="en-GB" dirty="0"/>
              <a:t>, </a:t>
            </a:r>
            <a:r>
              <a:rPr lang="en-GB" dirty="0" err="1"/>
              <a:t>Ahmet’in</a:t>
            </a:r>
            <a:r>
              <a:rPr lang="en-GB" dirty="0"/>
              <a:t> </a:t>
            </a:r>
            <a:r>
              <a:rPr lang="en-GB" dirty="0" err="1"/>
              <a:t>arkadaşı</a:t>
            </a:r>
            <a:r>
              <a:rPr lang="en-GB" dirty="0"/>
              <a:t> </a:t>
            </a:r>
            <a:r>
              <a:rPr lang="en-GB" dirty="0" err="1"/>
              <a:t>ona</a:t>
            </a:r>
            <a:r>
              <a:rPr lang="en-GB" dirty="0"/>
              <a:t> </a:t>
            </a:r>
            <a:r>
              <a:rPr lang="en-GB" dirty="0" err="1"/>
              <a:t>sorular</a:t>
            </a:r>
            <a:r>
              <a:rPr lang="en-GB" dirty="0"/>
              <a:t> </a:t>
            </a:r>
            <a:r>
              <a:rPr lang="en-GB" dirty="0" err="1"/>
              <a:t>sordu</a:t>
            </a:r>
            <a:r>
              <a:rPr lang="en-GB" dirty="0"/>
              <a:t> </a:t>
            </a:r>
            <a:r>
              <a:rPr lang="en-GB" dirty="0" err="1"/>
              <a:t>ve</a:t>
            </a:r>
            <a:r>
              <a:rPr lang="en-GB" dirty="0"/>
              <a:t> </a:t>
            </a:r>
            <a:r>
              <a:rPr lang="en-GB" dirty="0" err="1"/>
              <a:t>aldığı</a:t>
            </a:r>
            <a:r>
              <a:rPr lang="en-GB" dirty="0"/>
              <a:t> </a:t>
            </a:r>
            <a:r>
              <a:rPr lang="en-GB" dirty="0" err="1"/>
              <a:t>cevaplara</a:t>
            </a:r>
            <a:r>
              <a:rPr lang="en-GB" dirty="0"/>
              <a:t> </a:t>
            </a:r>
            <a:r>
              <a:rPr lang="en-GB" dirty="0" err="1"/>
              <a:t>dayanarak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iyi</a:t>
            </a:r>
            <a:r>
              <a:rPr lang="en-GB" dirty="0"/>
              <a:t> </a:t>
            </a:r>
            <a:r>
              <a:rPr lang="en-GB" dirty="0" err="1"/>
              <a:t>yeri</a:t>
            </a:r>
            <a:r>
              <a:rPr lang="en-GB" dirty="0"/>
              <a:t> </a:t>
            </a:r>
            <a:r>
              <a:rPr lang="en-GB" dirty="0" err="1"/>
              <a:t>Ahmet’e</a:t>
            </a:r>
            <a:r>
              <a:rPr lang="en-GB" dirty="0"/>
              <a:t> </a:t>
            </a:r>
            <a:r>
              <a:rPr lang="en-GB" dirty="0" err="1"/>
              <a:t>tavsiye</a:t>
            </a:r>
            <a:r>
              <a:rPr lang="en-GB" dirty="0"/>
              <a:t> </a:t>
            </a:r>
            <a:r>
              <a:rPr lang="en-GB" dirty="0" err="1"/>
              <a:t>etti</a:t>
            </a:r>
            <a:r>
              <a:rPr lang="en-GB" dirty="0"/>
              <a:t>. Bu </a:t>
            </a:r>
            <a:r>
              <a:rPr lang="en-GB" dirty="0" err="1"/>
              <a:t>tipik</a:t>
            </a:r>
            <a:r>
              <a:rPr lang="en-GB" dirty="0"/>
              <a:t> </a:t>
            </a:r>
            <a:r>
              <a:rPr lang="en-GB" dirty="0" err="1"/>
              <a:t>bir</a:t>
            </a:r>
            <a:r>
              <a:rPr lang="en-GB" dirty="0"/>
              <a:t> </a:t>
            </a:r>
            <a:r>
              <a:rPr lang="en-GB" dirty="0" err="1"/>
              <a:t>Karar</a:t>
            </a:r>
            <a:r>
              <a:rPr lang="en-GB" dirty="0"/>
              <a:t> </a:t>
            </a:r>
            <a:r>
              <a:rPr lang="en-GB" dirty="0" err="1"/>
              <a:t>Ağacı</a:t>
            </a:r>
            <a:r>
              <a:rPr lang="en-GB" dirty="0"/>
              <a:t> </a:t>
            </a:r>
            <a:r>
              <a:rPr lang="en-GB" dirty="0" err="1"/>
              <a:t>algoritması</a:t>
            </a:r>
            <a:r>
              <a:rPr lang="en-GB" dirty="0"/>
              <a:t> </a:t>
            </a:r>
            <a:r>
              <a:rPr lang="en-GB" dirty="0" err="1"/>
              <a:t>yaklaşımıdır</a:t>
            </a:r>
            <a:r>
              <a:rPr lang="en-GB" dirty="0"/>
              <a:t>. </a:t>
            </a:r>
            <a:r>
              <a:rPr lang="en-GB" dirty="0" err="1"/>
              <a:t>Arkadaşı</a:t>
            </a:r>
            <a:r>
              <a:rPr lang="en-GB" dirty="0"/>
              <a:t> </a:t>
            </a:r>
            <a:r>
              <a:rPr lang="en-GB" dirty="0" err="1"/>
              <a:t>cevapları</a:t>
            </a:r>
            <a:r>
              <a:rPr lang="en-GB" dirty="0"/>
              <a:t> </a:t>
            </a:r>
            <a:r>
              <a:rPr lang="en-GB" dirty="0" err="1"/>
              <a:t>bir</a:t>
            </a:r>
            <a:r>
              <a:rPr lang="en-GB" dirty="0"/>
              <a:t> </a:t>
            </a:r>
            <a:r>
              <a:rPr lang="en-GB" dirty="0" err="1"/>
              <a:t>temel</a:t>
            </a:r>
            <a:r>
              <a:rPr lang="en-GB" dirty="0"/>
              <a:t> </a:t>
            </a:r>
            <a:r>
              <a:rPr lang="en-GB" dirty="0" err="1"/>
              <a:t>alarak</a:t>
            </a:r>
            <a:r>
              <a:rPr lang="en-GB" dirty="0"/>
              <a:t> </a:t>
            </a:r>
            <a:r>
              <a:rPr lang="en-GB" dirty="0" err="1"/>
              <a:t>kurallar</a:t>
            </a:r>
            <a:r>
              <a:rPr lang="en-GB" dirty="0"/>
              <a:t> </a:t>
            </a:r>
            <a:r>
              <a:rPr lang="en-GB" dirty="0" err="1"/>
              <a:t>oluşturdu</a:t>
            </a:r>
            <a:r>
              <a:rPr lang="en-GB" dirty="0"/>
              <a:t> </a:t>
            </a:r>
            <a:r>
              <a:rPr lang="en-GB" dirty="0" err="1"/>
              <a:t>ve</a:t>
            </a:r>
            <a:r>
              <a:rPr lang="en-GB" dirty="0"/>
              <a:t> </a:t>
            </a:r>
            <a:r>
              <a:rPr lang="en-GB" dirty="0" err="1"/>
              <a:t>eşleştirilen</a:t>
            </a:r>
            <a:r>
              <a:rPr lang="en-GB" dirty="0"/>
              <a:t> </a:t>
            </a:r>
            <a:r>
              <a:rPr lang="en-GB" dirty="0" err="1"/>
              <a:t>cevabı</a:t>
            </a:r>
            <a:r>
              <a:rPr lang="en-GB" dirty="0"/>
              <a:t> </a:t>
            </a:r>
            <a:r>
              <a:rPr lang="en-GB" dirty="0" err="1"/>
              <a:t>bulmak</a:t>
            </a:r>
            <a:r>
              <a:rPr lang="en-GB" dirty="0"/>
              <a:t> </a:t>
            </a:r>
            <a:r>
              <a:rPr lang="en-GB" dirty="0" err="1"/>
              <a:t>için</a:t>
            </a:r>
            <a:r>
              <a:rPr lang="en-GB" dirty="0"/>
              <a:t> </a:t>
            </a:r>
            <a:r>
              <a:rPr lang="en-GB" dirty="0" err="1"/>
              <a:t>bu</a:t>
            </a:r>
            <a:r>
              <a:rPr lang="en-GB" dirty="0"/>
              <a:t> </a:t>
            </a:r>
            <a:r>
              <a:rPr lang="en-GB" dirty="0" err="1"/>
              <a:t>kuralları</a:t>
            </a:r>
            <a:r>
              <a:rPr lang="en-GB" dirty="0"/>
              <a:t> </a:t>
            </a:r>
            <a:r>
              <a:rPr lang="en-GB" dirty="0" err="1"/>
              <a:t>kullandı</a:t>
            </a:r>
            <a:r>
              <a:rPr lang="en-GB" dirty="0"/>
              <a:t>.</a:t>
            </a:r>
          </a:p>
          <a:p>
            <a:r>
              <a:rPr lang="en-GB" dirty="0" err="1"/>
              <a:t>Ayrıca</a:t>
            </a:r>
            <a:r>
              <a:rPr lang="en-GB" dirty="0"/>
              <a:t> </a:t>
            </a:r>
            <a:r>
              <a:rPr lang="en-GB" dirty="0" err="1"/>
              <a:t>Ahmet’in</a:t>
            </a:r>
            <a:r>
              <a:rPr lang="en-GB" dirty="0"/>
              <a:t> </a:t>
            </a:r>
            <a:r>
              <a:rPr lang="en-GB" dirty="0" err="1"/>
              <a:t>diğer</a:t>
            </a:r>
            <a:r>
              <a:rPr lang="en-GB" dirty="0"/>
              <a:t> </a:t>
            </a:r>
            <a:r>
              <a:rPr lang="en-GB" dirty="0" err="1"/>
              <a:t>akradaşları</a:t>
            </a:r>
            <a:r>
              <a:rPr lang="en-GB" dirty="0"/>
              <a:t> </a:t>
            </a:r>
            <a:r>
              <a:rPr lang="en-GB" dirty="0" err="1"/>
              <a:t>ona</a:t>
            </a:r>
            <a:r>
              <a:rPr lang="en-GB" dirty="0"/>
              <a:t> </a:t>
            </a:r>
            <a:r>
              <a:rPr lang="en-GB" dirty="0" err="1"/>
              <a:t>rastgele</a:t>
            </a:r>
            <a:r>
              <a:rPr lang="en-GB" dirty="0"/>
              <a:t> </a:t>
            </a:r>
            <a:r>
              <a:rPr lang="en-GB" dirty="0" err="1"/>
              <a:t>sorular</a:t>
            </a:r>
            <a:r>
              <a:rPr lang="en-GB" dirty="0"/>
              <a:t> </a:t>
            </a:r>
            <a:r>
              <a:rPr lang="en-GB" dirty="0" err="1"/>
              <a:t>sordu</a:t>
            </a:r>
            <a:r>
              <a:rPr lang="en-GB" dirty="0"/>
              <a:t> </a:t>
            </a:r>
            <a:r>
              <a:rPr lang="en-GB" dirty="0" err="1"/>
              <a:t>ve</a:t>
            </a:r>
            <a:r>
              <a:rPr lang="en-GB" dirty="0"/>
              <a:t> </a:t>
            </a:r>
            <a:r>
              <a:rPr lang="en-GB" dirty="0" err="1"/>
              <a:t>cevabını</a:t>
            </a:r>
            <a:r>
              <a:rPr lang="en-GB" dirty="0"/>
              <a:t> </a:t>
            </a:r>
            <a:r>
              <a:rPr lang="en-GB" dirty="0" err="1"/>
              <a:t>verdiler</a:t>
            </a:r>
            <a:r>
              <a:rPr lang="en-GB" dirty="0"/>
              <a:t>. </a:t>
            </a:r>
            <a:r>
              <a:rPr lang="en-GB" dirty="0" err="1"/>
              <a:t>Sonunda</a:t>
            </a:r>
            <a:r>
              <a:rPr lang="en-GB" dirty="0"/>
              <a:t> </a:t>
            </a:r>
            <a:r>
              <a:rPr lang="en-GB" dirty="0" err="1"/>
              <a:t>ise</a:t>
            </a:r>
            <a:r>
              <a:rPr lang="en-GB" dirty="0"/>
              <a:t> </a:t>
            </a:r>
            <a:r>
              <a:rPr lang="en-GB" dirty="0" err="1"/>
              <a:t>çok</a:t>
            </a:r>
            <a:r>
              <a:rPr lang="en-GB" dirty="0"/>
              <a:t> </a:t>
            </a:r>
            <a:r>
              <a:rPr lang="en-GB" dirty="0" err="1"/>
              <a:t>tavsiye</a:t>
            </a:r>
            <a:r>
              <a:rPr lang="en-GB" dirty="0"/>
              <a:t> </a:t>
            </a:r>
            <a:r>
              <a:rPr lang="en-GB" dirty="0" err="1"/>
              <a:t>edilen</a:t>
            </a:r>
            <a:r>
              <a:rPr lang="en-GB" dirty="0"/>
              <a:t> </a:t>
            </a:r>
            <a:r>
              <a:rPr lang="en-GB" dirty="0" err="1"/>
              <a:t>yer</a:t>
            </a:r>
            <a:r>
              <a:rPr lang="en-GB" dirty="0"/>
              <a:t> </a:t>
            </a:r>
            <a:r>
              <a:rPr lang="en-GB" dirty="0" err="1"/>
              <a:t>Ahmet’in</a:t>
            </a:r>
            <a:r>
              <a:rPr lang="en-GB" dirty="0"/>
              <a:t> </a:t>
            </a:r>
            <a:r>
              <a:rPr lang="en-GB" dirty="0" err="1"/>
              <a:t>gitmeyi</a:t>
            </a:r>
            <a:r>
              <a:rPr lang="en-GB" dirty="0"/>
              <a:t> </a:t>
            </a:r>
            <a:r>
              <a:rPr lang="en-GB" dirty="0" err="1"/>
              <a:t>seçeceği</a:t>
            </a:r>
            <a:r>
              <a:rPr lang="en-GB" dirty="0"/>
              <a:t> </a:t>
            </a:r>
            <a:r>
              <a:rPr lang="en-GB" dirty="0" err="1"/>
              <a:t>yerdir</a:t>
            </a:r>
            <a:r>
              <a:rPr lang="en-GB" dirty="0"/>
              <a:t>. Bu </a:t>
            </a:r>
            <a:r>
              <a:rPr lang="en-GB" dirty="0" err="1"/>
              <a:t>ise</a:t>
            </a:r>
            <a:r>
              <a:rPr lang="en-GB" dirty="0"/>
              <a:t> </a:t>
            </a:r>
            <a:r>
              <a:rPr lang="en-GB" dirty="0" err="1"/>
              <a:t>bir</a:t>
            </a:r>
            <a:r>
              <a:rPr lang="en-GB" dirty="0"/>
              <a:t> </a:t>
            </a:r>
            <a:r>
              <a:rPr lang="en-GB" dirty="0" err="1"/>
              <a:t>Rastgele</a:t>
            </a:r>
            <a:r>
              <a:rPr lang="en-GB" dirty="0"/>
              <a:t> Orman </a:t>
            </a:r>
            <a:r>
              <a:rPr lang="en-GB" dirty="0" err="1"/>
              <a:t>algoritması</a:t>
            </a:r>
            <a:r>
              <a:rPr lang="en-GB" dirty="0"/>
              <a:t> </a:t>
            </a:r>
            <a:r>
              <a:rPr lang="en-GB" dirty="0" err="1"/>
              <a:t>yaklaşımıdır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38398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nl-NL" dirty="0"/>
              <a:t>Random </a:t>
            </a:r>
            <a:r>
              <a:rPr lang="nl-NL" dirty="0" err="1"/>
              <a:t>forest</a:t>
            </a:r>
            <a:endParaRPr lang="en-NL" dirty="0"/>
          </a:p>
        </p:txBody>
      </p:sp>
      <p:pic>
        <p:nvPicPr>
          <p:cNvPr id="4098" name="Picture 2" descr="Random Forests — An Intuitive Understanding | by The Experimental Writer |  AI Graduate | Medium">
            <a:extLst>
              <a:ext uri="{FF2B5EF4-FFF2-40B4-BE49-F238E27FC236}">
                <a16:creationId xmlns:a16="http://schemas.microsoft.com/office/drawing/2014/main" id="{88653AE9-B3F1-9948-B5F5-011AE66D63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14722" y="2042809"/>
            <a:ext cx="6132689" cy="34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BB28C50-E73C-9E4F-A42B-BFC238DD2B33}"/>
              </a:ext>
            </a:extLst>
          </p:cNvPr>
          <p:cNvSpPr/>
          <p:nvPr/>
        </p:nvSpPr>
        <p:spPr>
          <a:xfrm>
            <a:off x="953951" y="1819542"/>
            <a:ext cx="3048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92929"/>
                </a:solidFill>
                <a:latin typeface="sohne"/>
              </a:rPr>
              <a:t>Random Forest at work</a:t>
            </a:r>
          </a:p>
          <a:p>
            <a:r>
              <a:rPr lang="en-GB" dirty="0">
                <a:solidFill>
                  <a:srgbClr val="292929"/>
                </a:solidFill>
                <a:latin typeface="charter" panose="02040503050506020203" pitchFamily="18" charset="0"/>
              </a:rPr>
              <a:t>Going with the example Dataset used before. Let’s say a new player registers for the race. His variables are as follows: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92929"/>
                </a:solidFill>
                <a:latin typeface="charter" panose="02040503050506020203" pitchFamily="18" charset="0"/>
              </a:rPr>
              <a:t>Previous Gold Winner : </a:t>
            </a:r>
            <a:r>
              <a:rPr lang="en-GB" b="1" dirty="0">
                <a:solidFill>
                  <a:srgbClr val="292929"/>
                </a:solidFill>
                <a:latin typeface="Charter" panose="02040503050506020203" pitchFamily="18" charset="0"/>
              </a:rPr>
              <a:t>No</a:t>
            </a:r>
            <a:endParaRPr lang="en-GB" dirty="0">
              <a:solidFill>
                <a:srgbClr val="292929"/>
              </a:solidFill>
              <a:latin typeface="charter" panose="020405030505060202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92929"/>
                </a:solidFill>
                <a:latin typeface="charter" panose="02040503050506020203" pitchFamily="18" charset="0"/>
              </a:rPr>
              <a:t>Any Recent Injury : </a:t>
            </a:r>
            <a:r>
              <a:rPr lang="en-GB" b="1" dirty="0">
                <a:solidFill>
                  <a:srgbClr val="292929"/>
                </a:solidFill>
                <a:latin typeface="Charter" panose="02040503050506020203" pitchFamily="18" charset="0"/>
              </a:rPr>
              <a:t>No</a:t>
            </a:r>
            <a:endParaRPr lang="en-GB" dirty="0">
              <a:solidFill>
                <a:srgbClr val="292929"/>
              </a:solidFill>
              <a:latin typeface="charter" panose="020405030505060202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92929"/>
                </a:solidFill>
                <a:latin typeface="charter" panose="02040503050506020203" pitchFamily="18" charset="0"/>
              </a:rPr>
              <a:t>Sponsorship Available : </a:t>
            </a:r>
            <a:r>
              <a:rPr lang="en-GB" b="1" dirty="0">
                <a:solidFill>
                  <a:srgbClr val="292929"/>
                </a:solidFill>
                <a:latin typeface="Charter" panose="02040503050506020203" pitchFamily="18" charset="0"/>
              </a:rPr>
              <a:t>No</a:t>
            </a:r>
            <a:endParaRPr lang="en-GB" dirty="0">
              <a:solidFill>
                <a:srgbClr val="292929"/>
              </a:solidFill>
              <a:latin typeface="charter" panose="020405030505060202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92929"/>
                </a:solidFill>
                <a:latin typeface="charter" panose="02040503050506020203" pitchFamily="18" charset="0"/>
              </a:rPr>
              <a:t>World Ranking : 7</a:t>
            </a:r>
          </a:p>
          <a:p>
            <a:r>
              <a:rPr lang="en-GB" dirty="0">
                <a:solidFill>
                  <a:srgbClr val="292929"/>
                </a:solidFill>
                <a:latin typeface="charter" panose="02040503050506020203" pitchFamily="18" charset="0"/>
              </a:rPr>
              <a:t>The question is </a:t>
            </a:r>
            <a:r>
              <a:rPr lang="en-GB" b="1" dirty="0">
                <a:solidFill>
                  <a:srgbClr val="292929"/>
                </a:solidFill>
                <a:latin typeface="Charter" panose="02040503050506020203" pitchFamily="18" charset="0"/>
              </a:rPr>
              <a:t>Will the player win a medal in this race?</a:t>
            </a:r>
            <a:endParaRPr lang="en-GB" dirty="0">
              <a:solidFill>
                <a:srgbClr val="292929"/>
              </a:solidFill>
              <a:latin typeface="charter" panose="02040503050506020203" pitchFamily="18" charset="0"/>
            </a:endParaRPr>
          </a:p>
          <a:p>
            <a:r>
              <a:rPr lang="en-GB" b="1" dirty="0">
                <a:solidFill>
                  <a:srgbClr val="292929"/>
                </a:solidFill>
                <a:latin typeface="Charter" panose="02040503050506020203" pitchFamily="18" charset="0"/>
              </a:rPr>
              <a:t>Let’s see how and what does the Random Forest predict?</a:t>
            </a:r>
            <a:endParaRPr lang="en-GB" b="0" i="0" u="none" strike="noStrike" dirty="0">
              <a:solidFill>
                <a:srgbClr val="292929"/>
              </a:solidFill>
              <a:effectLst/>
              <a:latin typeface="charter" panose="020405030505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386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nl-NL" dirty="0"/>
              <a:t>KNN </a:t>
            </a:r>
            <a:r>
              <a:rPr lang="nl-NL" dirty="0" err="1"/>
              <a:t>Regresyon</a:t>
            </a:r>
            <a:r>
              <a:rPr lang="nl-NL" dirty="0"/>
              <a:t> </a:t>
            </a:r>
            <a:r>
              <a:rPr lang="nl-NL" dirty="0" err="1"/>
              <a:t>Modeli</a:t>
            </a:r>
            <a:endParaRPr lang="en-N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7B5D67-E10A-AA4B-9D13-7CEB502C0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7525" y="2312194"/>
            <a:ext cx="6391275" cy="2857500"/>
          </a:xfrm>
        </p:spPr>
      </p:pic>
    </p:spTree>
    <p:extLst>
      <p:ext uri="{BB962C8B-B14F-4D97-AF65-F5344CB8AC3E}">
        <p14:creationId xmlns:p14="http://schemas.microsoft.com/office/powerpoint/2010/main" val="24698293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nl-NL" dirty="0"/>
              <a:t>Random </a:t>
            </a:r>
            <a:r>
              <a:rPr lang="nl-NL" dirty="0" err="1"/>
              <a:t>forest</a:t>
            </a:r>
            <a:endParaRPr lang="en-N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48E77F-46FD-D640-A7E5-AEAF6AACA6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63367" y="2016125"/>
            <a:ext cx="6379590" cy="3449638"/>
          </a:xfrm>
        </p:spPr>
      </p:pic>
    </p:spTree>
    <p:extLst>
      <p:ext uri="{BB962C8B-B14F-4D97-AF65-F5344CB8AC3E}">
        <p14:creationId xmlns:p14="http://schemas.microsoft.com/office/powerpoint/2010/main" val="4915788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7" name="Google Shape;827;p71"/>
          <p:cNvGrpSpPr/>
          <p:nvPr/>
        </p:nvGrpSpPr>
        <p:grpSpPr>
          <a:xfrm>
            <a:off x="12" y="-7"/>
            <a:ext cx="2688477" cy="3045057"/>
            <a:chOff x="2200275" y="2162433"/>
            <a:chExt cx="2298630" cy="2545467"/>
          </a:xfrm>
        </p:grpSpPr>
        <p:sp>
          <p:nvSpPr>
            <p:cNvPr id="828" name="Google Shape;828;p71"/>
            <p:cNvSpPr/>
            <p:nvPr/>
          </p:nvSpPr>
          <p:spPr>
            <a:xfrm>
              <a:off x="220027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29" name="Google Shape;829;p71"/>
            <p:cNvSpPr/>
            <p:nvPr/>
          </p:nvSpPr>
          <p:spPr>
            <a:xfrm>
              <a:off x="2829697" y="3200400"/>
              <a:ext cx="383100" cy="15075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30" name="Google Shape;830;p71"/>
            <p:cNvSpPr/>
            <p:nvPr/>
          </p:nvSpPr>
          <p:spPr>
            <a:xfrm>
              <a:off x="3484605" y="2570205"/>
              <a:ext cx="383100" cy="10161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31" name="Google Shape;831;p71"/>
            <p:cNvSpPr/>
            <p:nvPr/>
          </p:nvSpPr>
          <p:spPr>
            <a:xfrm>
              <a:off x="348460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32" name="Google Shape;832;p71"/>
            <p:cNvSpPr/>
            <p:nvPr/>
          </p:nvSpPr>
          <p:spPr>
            <a:xfrm>
              <a:off x="2458995" y="2162433"/>
              <a:ext cx="766200" cy="766200"/>
            </a:xfrm>
            <a:prstGeom prst="ellipse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833" name="Google Shape;833;p71"/>
          <p:cNvSpPr txBox="1">
            <a:spLocks noGrp="1"/>
          </p:cNvSpPr>
          <p:nvPr>
            <p:ph type="ctrTitle"/>
          </p:nvPr>
        </p:nvSpPr>
        <p:spPr>
          <a:xfrm>
            <a:off x="2592000" y="170440"/>
            <a:ext cx="9600000" cy="144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4800" b="1"/>
              <a:t>Tree-Based Models</a:t>
            </a:r>
            <a:endParaRPr sz="4800" b="1"/>
          </a:p>
        </p:txBody>
      </p:sp>
      <p:sp>
        <p:nvSpPr>
          <p:cNvPr id="834" name="Google Shape;834;p71"/>
          <p:cNvSpPr txBox="1"/>
          <p:nvPr/>
        </p:nvSpPr>
        <p:spPr>
          <a:xfrm>
            <a:off x="2733700" y="1436867"/>
            <a:ext cx="5709200" cy="92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304792">
              <a:lnSpc>
                <a:spcPct val="115000"/>
              </a:lnSpc>
              <a:spcBef>
                <a:spcPts val="2000"/>
              </a:spcBef>
              <a:buClr>
                <a:srgbClr val="374151"/>
              </a:buClr>
              <a:buSzPts val="1800"/>
            </a:pPr>
            <a:r>
              <a:rPr lang="en" sz="2400" b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Random Forest: </a:t>
            </a:r>
            <a:endParaRPr sz="2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5" name="Google Shape;835;p71"/>
          <p:cNvPicPr preferRelativeResize="0"/>
          <p:nvPr/>
        </p:nvPicPr>
        <p:blipFill rotWithShape="1">
          <a:blip r:embed="rId3">
            <a:alphaModFix/>
          </a:blip>
          <a:srcRect l="3195" t="26135" r="45180" b="18468"/>
          <a:stretch/>
        </p:blipFill>
        <p:spPr>
          <a:xfrm>
            <a:off x="1252634" y="2120933"/>
            <a:ext cx="6527236" cy="3486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71"/>
          <p:cNvPicPr preferRelativeResize="0"/>
          <p:nvPr/>
        </p:nvPicPr>
        <p:blipFill rotWithShape="1">
          <a:blip r:embed="rId3">
            <a:alphaModFix/>
          </a:blip>
          <a:srcRect l="57330" t="16861" r="2000" b="5402"/>
          <a:stretch/>
        </p:blipFill>
        <p:spPr>
          <a:xfrm>
            <a:off x="7934333" y="1824034"/>
            <a:ext cx="4049635" cy="3853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nl-NL" dirty="0"/>
              <a:t>GBM</a:t>
            </a: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A3F5BB-0FD6-3943-A271-5D9612D90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9049" y="2016125"/>
            <a:ext cx="6168226" cy="3449638"/>
          </a:xfrm>
        </p:spPr>
      </p:pic>
    </p:spTree>
    <p:extLst>
      <p:ext uri="{BB962C8B-B14F-4D97-AF65-F5344CB8AC3E}">
        <p14:creationId xmlns:p14="http://schemas.microsoft.com/office/powerpoint/2010/main" val="27652377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nl-NL" dirty="0"/>
              <a:t>GBM</a:t>
            </a:r>
            <a:endParaRPr lang="en-N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7F9CD4-F519-1A4F-86EE-7E81C8985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35015" y="1582310"/>
            <a:ext cx="8698523" cy="4864730"/>
          </a:xfrm>
        </p:spPr>
      </p:pic>
    </p:spTree>
    <p:extLst>
      <p:ext uri="{BB962C8B-B14F-4D97-AF65-F5344CB8AC3E}">
        <p14:creationId xmlns:p14="http://schemas.microsoft.com/office/powerpoint/2010/main" val="37362514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nl-NL" dirty="0"/>
              <a:t>GBM</a:t>
            </a: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9E16A8-2E4B-5847-BF31-6447A376B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9049" y="2016125"/>
            <a:ext cx="6168226" cy="3449638"/>
          </a:xfrm>
        </p:spPr>
      </p:pic>
    </p:spTree>
    <p:extLst>
      <p:ext uri="{BB962C8B-B14F-4D97-AF65-F5344CB8AC3E}">
        <p14:creationId xmlns:p14="http://schemas.microsoft.com/office/powerpoint/2010/main" val="41345817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nl-NL" dirty="0"/>
              <a:t>GBM</a:t>
            </a:r>
            <a:endParaRPr lang="en-N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75F10A-662A-FA4B-B0B5-9A7B996533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9049" y="2016125"/>
            <a:ext cx="6168226" cy="3449638"/>
          </a:xfrm>
        </p:spPr>
      </p:pic>
    </p:spTree>
    <p:extLst>
      <p:ext uri="{BB962C8B-B14F-4D97-AF65-F5344CB8AC3E}">
        <p14:creationId xmlns:p14="http://schemas.microsoft.com/office/powerpoint/2010/main" val="5545475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95"/>
          <p:cNvSpPr txBox="1">
            <a:spLocks noGrp="1"/>
          </p:cNvSpPr>
          <p:nvPr>
            <p:ph type="ctrTitle"/>
          </p:nvPr>
        </p:nvSpPr>
        <p:spPr>
          <a:xfrm>
            <a:off x="2592000" y="170440"/>
            <a:ext cx="9600000" cy="144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4800" b="1"/>
              <a:t>Ensemble Methods</a:t>
            </a:r>
            <a:endParaRPr sz="4800" b="1"/>
          </a:p>
        </p:txBody>
      </p:sp>
      <p:grpSp>
        <p:nvGrpSpPr>
          <p:cNvPr id="1155" name="Google Shape;1155;p95"/>
          <p:cNvGrpSpPr/>
          <p:nvPr/>
        </p:nvGrpSpPr>
        <p:grpSpPr>
          <a:xfrm>
            <a:off x="12" y="-7"/>
            <a:ext cx="2688477" cy="3045057"/>
            <a:chOff x="2200275" y="2162433"/>
            <a:chExt cx="2298630" cy="2545467"/>
          </a:xfrm>
        </p:grpSpPr>
        <p:sp>
          <p:nvSpPr>
            <p:cNvPr id="1156" name="Google Shape;1156;p95"/>
            <p:cNvSpPr/>
            <p:nvPr/>
          </p:nvSpPr>
          <p:spPr>
            <a:xfrm>
              <a:off x="220027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57" name="Google Shape;1157;p95"/>
            <p:cNvSpPr/>
            <p:nvPr/>
          </p:nvSpPr>
          <p:spPr>
            <a:xfrm>
              <a:off x="2829697" y="3200400"/>
              <a:ext cx="383100" cy="15075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58" name="Google Shape;1158;p95"/>
            <p:cNvSpPr/>
            <p:nvPr/>
          </p:nvSpPr>
          <p:spPr>
            <a:xfrm>
              <a:off x="3484605" y="2570205"/>
              <a:ext cx="383100" cy="10161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59" name="Google Shape;1159;p95"/>
            <p:cNvSpPr/>
            <p:nvPr/>
          </p:nvSpPr>
          <p:spPr>
            <a:xfrm>
              <a:off x="348460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60" name="Google Shape;1160;p95"/>
            <p:cNvSpPr/>
            <p:nvPr/>
          </p:nvSpPr>
          <p:spPr>
            <a:xfrm>
              <a:off x="2458995" y="2162433"/>
              <a:ext cx="766200" cy="766200"/>
            </a:xfrm>
            <a:prstGeom prst="ellipse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161" name="Google Shape;1161;p95"/>
          <p:cNvSpPr txBox="1"/>
          <p:nvPr/>
        </p:nvSpPr>
        <p:spPr>
          <a:xfrm>
            <a:off x="2733700" y="1436867"/>
            <a:ext cx="6414800" cy="92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304792">
              <a:lnSpc>
                <a:spcPct val="115000"/>
              </a:lnSpc>
              <a:spcBef>
                <a:spcPts val="2000"/>
              </a:spcBef>
              <a:buClr>
                <a:srgbClr val="374151"/>
              </a:buClr>
              <a:buSzPts val="1800"/>
            </a:pPr>
            <a:r>
              <a:rPr lang="en" sz="2400" b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Adaboost:</a:t>
            </a:r>
            <a:endParaRPr sz="2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2" name="Google Shape;1162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9201" y="1937534"/>
            <a:ext cx="4922967" cy="478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96"/>
          <p:cNvSpPr txBox="1">
            <a:spLocks noGrp="1"/>
          </p:cNvSpPr>
          <p:nvPr>
            <p:ph type="ctrTitle"/>
          </p:nvPr>
        </p:nvSpPr>
        <p:spPr>
          <a:xfrm>
            <a:off x="2592000" y="170440"/>
            <a:ext cx="9600000" cy="144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4800" b="1"/>
              <a:t>Ensemble Methods</a:t>
            </a:r>
            <a:endParaRPr sz="4800" b="1"/>
          </a:p>
        </p:txBody>
      </p:sp>
      <p:grpSp>
        <p:nvGrpSpPr>
          <p:cNvPr id="1168" name="Google Shape;1168;p96"/>
          <p:cNvGrpSpPr/>
          <p:nvPr/>
        </p:nvGrpSpPr>
        <p:grpSpPr>
          <a:xfrm>
            <a:off x="12" y="-7"/>
            <a:ext cx="2688477" cy="3045057"/>
            <a:chOff x="2200275" y="2162433"/>
            <a:chExt cx="2298630" cy="2545467"/>
          </a:xfrm>
        </p:grpSpPr>
        <p:sp>
          <p:nvSpPr>
            <p:cNvPr id="1169" name="Google Shape;1169;p96"/>
            <p:cNvSpPr/>
            <p:nvPr/>
          </p:nvSpPr>
          <p:spPr>
            <a:xfrm>
              <a:off x="220027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70" name="Google Shape;1170;p96"/>
            <p:cNvSpPr/>
            <p:nvPr/>
          </p:nvSpPr>
          <p:spPr>
            <a:xfrm>
              <a:off x="2829697" y="3200400"/>
              <a:ext cx="383100" cy="15075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71" name="Google Shape;1171;p96"/>
            <p:cNvSpPr/>
            <p:nvPr/>
          </p:nvSpPr>
          <p:spPr>
            <a:xfrm>
              <a:off x="3484605" y="2570205"/>
              <a:ext cx="383100" cy="10161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72" name="Google Shape;1172;p96"/>
            <p:cNvSpPr/>
            <p:nvPr/>
          </p:nvSpPr>
          <p:spPr>
            <a:xfrm>
              <a:off x="348460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73" name="Google Shape;1173;p96"/>
            <p:cNvSpPr/>
            <p:nvPr/>
          </p:nvSpPr>
          <p:spPr>
            <a:xfrm>
              <a:off x="2458995" y="2162433"/>
              <a:ext cx="766200" cy="766200"/>
            </a:xfrm>
            <a:prstGeom prst="ellipse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174" name="Google Shape;1174;p96"/>
          <p:cNvSpPr txBox="1"/>
          <p:nvPr/>
        </p:nvSpPr>
        <p:spPr>
          <a:xfrm>
            <a:off x="2733700" y="1436867"/>
            <a:ext cx="6414800" cy="92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304792">
              <a:lnSpc>
                <a:spcPct val="115000"/>
              </a:lnSpc>
              <a:spcBef>
                <a:spcPts val="2000"/>
              </a:spcBef>
              <a:buClr>
                <a:srgbClr val="374151"/>
              </a:buClr>
              <a:buSzPts val="1800"/>
            </a:pPr>
            <a:r>
              <a:rPr lang="en" sz="2400" b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Adaboost:</a:t>
            </a:r>
            <a:endParaRPr sz="2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75" name="Google Shape;1175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7399" y="2052467"/>
            <a:ext cx="6414800" cy="4292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97"/>
          <p:cNvSpPr txBox="1">
            <a:spLocks noGrp="1"/>
          </p:cNvSpPr>
          <p:nvPr>
            <p:ph type="ctrTitle"/>
          </p:nvPr>
        </p:nvSpPr>
        <p:spPr>
          <a:xfrm>
            <a:off x="2592000" y="170440"/>
            <a:ext cx="9600000" cy="144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4800" b="1"/>
              <a:t>Ensemble Methods</a:t>
            </a:r>
            <a:endParaRPr sz="4800" b="1"/>
          </a:p>
        </p:txBody>
      </p:sp>
      <p:grpSp>
        <p:nvGrpSpPr>
          <p:cNvPr id="1181" name="Google Shape;1181;p97"/>
          <p:cNvGrpSpPr/>
          <p:nvPr/>
        </p:nvGrpSpPr>
        <p:grpSpPr>
          <a:xfrm>
            <a:off x="12" y="-7"/>
            <a:ext cx="2688477" cy="3045057"/>
            <a:chOff x="2200275" y="2162433"/>
            <a:chExt cx="2298630" cy="2545467"/>
          </a:xfrm>
        </p:grpSpPr>
        <p:sp>
          <p:nvSpPr>
            <p:cNvPr id="1182" name="Google Shape;1182;p97"/>
            <p:cNvSpPr/>
            <p:nvPr/>
          </p:nvSpPr>
          <p:spPr>
            <a:xfrm>
              <a:off x="220027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83" name="Google Shape;1183;p97"/>
            <p:cNvSpPr/>
            <p:nvPr/>
          </p:nvSpPr>
          <p:spPr>
            <a:xfrm>
              <a:off x="2829697" y="3200400"/>
              <a:ext cx="383100" cy="15075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84" name="Google Shape;1184;p97"/>
            <p:cNvSpPr/>
            <p:nvPr/>
          </p:nvSpPr>
          <p:spPr>
            <a:xfrm>
              <a:off x="3484605" y="2570205"/>
              <a:ext cx="383100" cy="10161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85" name="Google Shape;1185;p97"/>
            <p:cNvSpPr/>
            <p:nvPr/>
          </p:nvSpPr>
          <p:spPr>
            <a:xfrm>
              <a:off x="348460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86" name="Google Shape;1186;p97"/>
            <p:cNvSpPr/>
            <p:nvPr/>
          </p:nvSpPr>
          <p:spPr>
            <a:xfrm>
              <a:off x="2458995" y="2162433"/>
              <a:ext cx="766200" cy="766200"/>
            </a:xfrm>
            <a:prstGeom prst="ellipse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187" name="Google Shape;1187;p97"/>
          <p:cNvSpPr txBox="1"/>
          <p:nvPr/>
        </p:nvSpPr>
        <p:spPr>
          <a:xfrm>
            <a:off x="2733700" y="1436867"/>
            <a:ext cx="6414800" cy="92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304792">
              <a:lnSpc>
                <a:spcPct val="115000"/>
              </a:lnSpc>
              <a:spcBef>
                <a:spcPts val="2000"/>
              </a:spcBef>
              <a:buClr>
                <a:srgbClr val="374151"/>
              </a:buClr>
              <a:buSzPts val="1800"/>
            </a:pPr>
            <a:r>
              <a:rPr lang="en" sz="2400" b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Adaboost:</a:t>
            </a:r>
            <a:endParaRPr sz="2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88" name="Google Shape;1188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3333" y="1965201"/>
            <a:ext cx="7071833" cy="4699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98"/>
          <p:cNvSpPr txBox="1">
            <a:spLocks noGrp="1"/>
          </p:cNvSpPr>
          <p:nvPr>
            <p:ph type="ctrTitle"/>
          </p:nvPr>
        </p:nvSpPr>
        <p:spPr>
          <a:xfrm>
            <a:off x="2592000" y="170440"/>
            <a:ext cx="9600000" cy="144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4800" b="1"/>
              <a:t>Ensemble Methods</a:t>
            </a:r>
            <a:endParaRPr sz="4800" b="1"/>
          </a:p>
        </p:txBody>
      </p:sp>
      <p:grpSp>
        <p:nvGrpSpPr>
          <p:cNvPr id="1194" name="Google Shape;1194;p98"/>
          <p:cNvGrpSpPr/>
          <p:nvPr/>
        </p:nvGrpSpPr>
        <p:grpSpPr>
          <a:xfrm>
            <a:off x="12" y="-7"/>
            <a:ext cx="2688477" cy="3045057"/>
            <a:chOff x="2200275" y="2162433"/>
            <a:chExt cx="2298630" cy="2545467"/>
          </a:xfrm>
        </p:grpSpPr>
        <p:sp>
          <p:nvSpPr>
            <p:cNvPr id="1195" name="Google Shape;1195;p98"/>
            <p:cNvSpPr/>
            <p:nvPr/>
          </p:nvSpPr>
          <p:spPr>
            <a:xfrm>
              <a:off x="220027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96" name="Google Shape;1196;p98"/>
            <p:cNvSpPr/>
            <p:nvPr/>
          </p:nvSpPr>
          <p:spPr>
            <a:xfrm>
              <a:off x="2829697" y="3200400"/>
              <a:ext cx="383100" cy="15075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97" name="Google Shape;1197;p98"/>
            <p:cNvSpPr/>
            <p:nvPr/>
          </p:nvSpPr>
          <p:spPr>
            <a:xfrm>
              <a:off x="3484605" y="2570205"/>
              <a:ext cx="383100" cy="10161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98" name="Google Shape;1198;p98"/>
            <p:cNvSpPr/>
            <p:nvPr/>
          </p:nvSpPr>
          <p:spPr>
            <a:xfrm>
              <a:off x="348460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99" name="Google Shape;1199;p98"/>
            <p:cNvSpPr/>
            <p:nvPr/>
          </p:nvSpPr>
          <p:spPr>
            <a:xfrm>
              <a:off x="2458995" y="2162433"/>
              <a:ext cx="766200" cy="766200"/>
            </a:xfrm>
            <a:prstGeom prst="ellipse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200" name="Google Shape;1200;p98"/>
          <p:cNvSpPr txBox="1"/>
          <p:nvPr/>
        </p:nvSpPr>
        <p:spPr>
          <a:xfrm>
            <a:off x="2733700" y="1436867"/>
            <a:ext cx="6414800" cy="92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304792">
              <a:lnSpc>
                <a:spcPct val="115000"/>
              </a:lnSpc>
              <a:spcBef>
                <a:spcPts val="2000"/>
              </a:spcBef>
              <a:buClr>
                <a:srgbClr val="374151"/>
              </a:buClr>
              <a:buSzPts val="1800"/>
            </a:pPr>
            <a:r>
              <a:rPr lang="en" sz="2400" b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Adaboost:</a:t>
            </a:r>
            <a:endParaRPr sz="2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1" name="Google Shape;1201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0033" y="2082767"/>
            <a:ext cx="6884599" cy="4526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nl-NL" dirty="0"/>
              <a:t>KNN </a:t>
            </a:r>
            <a:r>
              <a:rPr lang="nl-NL" dirty="0" err="1"/>
              <a:t>Regresyon</a:t>
            </a:r>
            <a:r>
              <a:rPr lang="nl-NL" dirty="0"/>
              <a:t> </a:t>
            </a:r>
            <a:r>
              <a:rPr lang="nl-NL" dirty="0" err="1"/>
              <a:t>Modeli</a:t>
            </a: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22A6D6-060A-8B47-8066-94ABEF0A2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7525" y="2312194"/>
            <a:ext cx="6391275" cy="2857500"/>
          </a:xfrm>
        </p:spPr>
      </p:pic>
    </p:spTree>
    <p:extLst>
      <p:ext uri="{BB962C8B-B14F-4D97-AF65-F5344CB8AC3E}">
        <p14:creationId xmlns:p14="http://schemas.microsoft.com/office/powerpoint/2010/main" val="32023159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99"/>
          <p:cNvSpPr txBox="1">
            <a:spLocks noGrp="1"/>
          </p:cNvSpPr>
          <p:nvPr>
            <p:ph type="ctrTitle"/>
          </p:nvPr>
        </p:nvSpPr>
        <p:spPr>
          <a:xfrm>
            <a:off x="2592000" y="170440"/>
            <a:ext cx="9600000" cy="144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4800" b="1"/>
              <a:t>Ensemble Methods</a:t>
            </a:r>
            <a:endParaRPr sz="4800" b="1"/>
          </a:p>
        </p:txBody>
      </p:sp>
      <p:grpSp>
        <p:nvGrpSpPr>
          <p:cNvPr id="1207" name="Google Shape;1207;p99"/>
          <p:cNvGrpSpPr/>
          <p:nvPr/>
        </p:nvGrpSpPr>
        <p:grpSpPr>
          <a:xfrm>
            <a:off x="12" y="-7"/>
            <a:ext cx="2688477" cy="3045057"/>
            <a:chOff x="2200275" y="2162433"/>
            <a:chExt cx="2298630" cy="2545467"/>
          </a:xfrm>
        </p:grpSpPr>
        <p:sp>
          <p:nvSpPr>
            <p:cNvPr id="1208" name="Google Shape;1208;p99"/>
            <p:cNvSpPr/>
            <p:nvPr/>
          </p:nvSpPr>
          <p:spPr>
            <a:xfrm>
              <a:off x="220027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09" name="Google Shape;1209;p99"/>
            <p:cNvSpPr/>
            <p:nvPr/>
          </p:nvSpPr>
          <p:spPr>
            <a:xfrm>
              <a:off x="2829697" y="3200400"/>
              <a:ext cx="383100" cy="15075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10" name="Google Shape;1210;p99"/>
            <p:cNvSpPr/>
            <p:nvPr/>
          </p:nvSpPr>
          <p:spPr>
            <a:xfrm>
              <a:off x="3484605" y="2570205"/>
              <a:ext cx="383100" cy="10161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11" name="Google Shape;1211;p99"/>
            <p:cNvSpPr/>
            <p:nvPr/>
          </p:nvSpPr>
          <p:spPr>
            <a:xfrm>
              <a:off x="348460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12" name="Google Shape;1212;p99"/>
            <p:cNvSpPr/>
            <p:nvPr/>
          </p:nvSpPr>
          <p:spPr>
            <a:xfrm>
              <a:off x="2458995" y="2162433"/>
              <a:ext cx="766200" cy="766200"/>
            </a:xfrm>
            <a:prstGeom prst="ellipse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213" name="Google Shape;1213;p99"/>
          <p:cNvSpPr txBox="1"/>
          <p:nvPr/>
        </p:nvSpPr>
        <p:spPr>
          <a:xfrm>
            <a:off x="2733700" y="1436867"/>
            <a:ext cx="6414800" cy="92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304792">
              <a:lnSpc>
                <a:spcPct val="115000"/>
              </a:lnSpc>
              <a:spcBef>
                <a:spcPts val="2000"/>
              </a:spcBef>
              <a:buClr>
                <a:srgbClr val="374151"/>
              </a:buClr>
              <a:buSzPts val="1800"/>
            </a:pPr>
            <a:r>
              <a:rPr lang="en" sz="2400" b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Adaboost:</a:t>
            </a:r>
            <a:endParaRPr sz="2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14" name="Google Shape;121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2266" y="2052467"/>
            <a:ext cx="7003301" cy="4563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100"/>
          <p:cNvSpPr txBox="1">
            <a:spLocks noGrp="1"/>
          </p:cNvSpPr>
          <p:nvPr>
            <p:ph type="ctrTitle"/>
          </p:nvPr>
        </p:nvSpPr>
        <p:spPr>
          <a:xfrm>
            <a:off x="2592000" y="170440"/>
            <a:ext cx="9600000" cy="144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4800" b="1"/>
              <a:t>Ensemble Methods</a:t>
            </a:r>
            <a:endParaRPr sz="4800" b="1"/>
          </a:p>
        </p:txBody>
      </p:sp>
      <p:grpSp>
        <p:nvGrpSpPr>
          <p:cNvPr id="1220" name="Google Shape;1220;p100"/>
          <p:cNvGrpSpPr/>
          <p:nvPr/>
        </p:nvGrpSpPr>
        <p:grpSpPr>
          <a:xfrm>
            <a:off x="12" y="-7"/>
            <a:ext cx="2688477" cy="3045057"/>
            <a:chOff x="2200275" y="2162433"/>
            <a:chExt cx="2298630" cy="2545467"/>
          </a:xfrm>
        </p:grpSpPr>
        <p:sp>
          <p:nvSpPr>
            <p:cNvPr id="1221" name="Google Shape;1221;p100"/>
            <p:cNvSpPr/>
            <p:nvPr/>
          </p:nvSpPr>
          <p:spPr>
            <a:xfrm>
              <a:off x="220027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22" name="Google Shape;1222;p100"/>
            <p:cNvSpPr/>
            <p:nvPr/>
          </p:nvSpPr>
          <p:spPr>
            <a:xfrm>
              <a:off x="2829697" y="3200400"/>
              <a:ext cx="383100" cy="15075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23" name="Google Shape;1223;p100"/>
            <p:cNvSpPr/>
            <p:nvPr/>
          </p:nvSpPr>
          <p:spPr>
            <a:xfrm>
              <a:off x="3484605" y="2570205"/>
              <a:ext cx="383100" cy="10161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24" name="Google Shape;1224;p100"/>
            <p:cNvSpPr/>
            <p:nvPr/>
          </p:nvSpPr>
          <p:spPr>
            <a:xfrm>
              <a:off x="348460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25" name="Google Shape;1225;p100"/>
            <p:cNvSpPr/>
            <p:nvPr/>
          </p:nvSpPr>
          <p:spPr>
            <a:xfrm>
              <a:off x="2458995" y="2162433"/>
              <a:ext cx="766200" cy="766200"/>
            </a:xfrm>
            <a:prstGeom prst="ellipse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226" name="Google Shape;1226;p100"/>
          <p:cNvSpPr txBox="1"/>
          <p:nvPr/>
        </p:nvSpPr>
        <p:spPr>
          <a:xfrm>
            <a:off x="2733700" y="1436867"/>
            <a:ext cx="6414800" cy="92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304792">
              <a:lnSpc>
                <a:spcPct val="115000"/>
              </a:lnSpc>
              <a:spcBef>
                <a:spcPts val="2000"/>
              </a:spcBef>
              <a:buClr>
                <a:srgbClr val="374151"/>
              </a:buClr>
              <a:buSzPts val="1800"/>
            </a:pPr>
            <a:r>
              <a:rPr lang="en" sz="2400" b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Adaboost:</a:t>
            </a:r>
            <a:endParaRPr sz="2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7" name="Google Shape;1227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2732" y="2093967"/>
            <a:ext cx="6589600" cy="445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101"/>
          <p:cNvSpPr txBox="1">
            <a:spLocks noGrp="1"/>
          </p:cNvSpPr>
          <p:nvPr>
            <p:ph type="ctrTitle"/>
          </p:nvPr>
        </p:nvSpPr>
        <p:spPr>
          <a:xfrm>
            <a:off x="2592000" y="170440"/>
            <a:ext cx="9600000" cy="144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4800" b="1"/>
              <a:t>Ensemble Methods</a:t>
            </a:r>
            <a:endParaRPr sz="4800" b="1"/>
          </a:p>
        </p:txBody>
      </p:sp>
      <p:grpSp>
        <p:nvGrpSpPr>
          <p:cNvPr id="1233" name="Google Shape;1233;p101"/>
          <p:cNvGrpSpPr/>
          <p:nvPr/>
        </p:nvGrpSpPr>
        <p:grpSpPr>
          <a:xfrm>
            <a:off x="12" y="-7"/>
            <a:ext cx="2688477" cy="3045057"/>
            <a:chOff x="2200275" y="2162433"/>
            <a:chExt cx="2298630" cy="2545467"/>
          </a:xfrm>
        </p:grpSpPr>
        <p:sp>
          <p:nvSpPr>
            <p:cNvPr id="1234" name="Google Shape;1234;p101"/>
            <p:cNvSpPr/>
            <p:nvPr/>
          </p:nvSpPr>
          <p:spPr>
            <a:xfrm>
              <a:off x="220027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35" name="Google Shape;1235;p101"/>
            <p:cNvSpPr/>
            <p:nvPr/>
          </p:nvSpPr>
          <p:spPr>
            <a:xfrm>
              <a:off x="2829697" y="3200400"/>
              <a:ext cx="383100" cy="15075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36" name="Google Shape;1236;p101"/>
            <p:cNvSpPr/>
            <p:nvPr/>
          </p:nvSpPr>
          <p:spPr>
            <a:xfrm>
              <a:off x="3484605" y="2570205"/>
              <a:ext cx="383100" cy="10161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37" name="Google Shape;1237;p101"/>
            <p:cNvSpPr/>
            <p:nvPr/>
          </p:nvSpPr>
          <p:spPr>
            <a:xfrm>
              <a:off x="348460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38" name="Google Shape;1238;p101"/>
            <p:cNvSpPr/>
            <p:nvPr/>
          </p:nvSpPr>
          <p:spPr>
            <a:xfrm>
              <a:off x="2458995" y="2162433"/>
              <a:ext cx="766200" cy="766200"/>
            </a:xfrm>
            <a:prstGeom prst="ellipse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239" name="Google Shape;1239;p101"/>
          <p:cNvSpPr txBox="1"/>
          <p:nvPr/>
        </p:nvSpPr>
        <p:spPr>
          <a:xfrm>
            <a:off x="2733700" y="1436867"/>
            <a:ext cx="6414800" cy="92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304792">
              <a:lnSpc>
                <a:spcPct val="115000"/>
              </a:lnSpc>
              <a:spcBef>
                <a:spcPts val="2000"/>
              </a:spcBef>
              <a:buClr>
                <a:srgbClr val="374151"/>
              </a:buClr>
              <a:buSzPts val="1800"/>
            </a:pPr>
            <a:r>
              <a:rPr lang="en" sz="2400" b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Adaboost:</a:t>
            </a:r>
            <a:endParaRPr sz="2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40" name="Google Shape;124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0200" y="2315234"/>
            <a:ext cx="10483467" cy="391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102"/>
          <p:cNvSpPr txBox="1">
            <a:spLocks noGrp="1"/>
          </p:cNvSpPr>
          <p:nvPr>
            <p:ph type="ctrTitle"/>
          </p:nvPr>
        </p:nvSpPr>
        <p:spPr>
          <a:xfrm>
            <a:off x="2592000" y="170440"/>
            <a:ext cx="9600000" cy="144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4800" b="1"/>
              <a:t>Ensemble Methods</a:t>
            </a:r>
            <a:endParaRPr sz="4800" b="1"/>
          </a:p>
        </p:txBody>
      </p:sp>
      <p:grpSp>
        <p:nvGrpSpPr>
          <p:cNvPr id="1246" name="Google Shape;1246;p102"/>
          <p:cNvGrpSpPr/>
          <p:nvPr/>
        </p:nvGrpSpPr>
        <p:grpSpPr>
          <a:xfrm>
            <a:off x="12" y="-7"/>
            <a:ext cx="2688477" cy="3045057"/>
            <a:chOff x="2200275" y="2162433"/>
            <a:chExt cx="2298630" cy="2545467"/>
          </a:xfrm>
        </p:grpSpPr>
        <p:sp>
          <p:nvSpPr>
            <p:cNvPr id="1247" name="Google Shape;1247;p102"/>
            <p:cNvSpPr/>
            <p:nvPr/>
          </p:nvSpPr>
          <p:spPr>
            <a:xfrm>
              <a:off x="220027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48" name="Google Shape;1248;p102"/>
            <p:cNvSpPr/>
            <p:nvPr/>
          </p:nvSpPr>
          <p:spPr>
            <a:xfrm>
              <a:off x="2829697" y="3200400"/>
              <a:ext cx="383100" cy="15075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49" name="Google Shape;1249;p102"/>
            <p:cNvSpPr/>
            <p:nvPr/>
          </p:nvSpPr>
          <p:spPr>
            <a:xfrm>
              <a:off x="3484605" y="2570205"/>
              <a:ext cx="383100" cy="10161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50" name="Google Shape;1250;p102"/>
            <p:cNvSpPr/>
            <p:nvPr/>
          </p:nvSpPr>
          <p:spPr>
            <a:xfrm>
              <a:off x="348460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51" name="Google Shape;1251;p102"/>
            <p:cNvSpPr/>
            <p:nvPr/>
          </p:nvSpPr>
          <p:spPr>
            <a:xfrm>
              <a:off x="2458995" y="2162433"/>
              <a:ext cx="766200" cy="766200"/>
            </a:xfrm>
            <a:prstGeom prst="ellipse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252" name="Google Shape;1252;p102"/>
          <p:cNvSpPr txBox="1"/>
          <p:nvPr/>
        </p:nvSpPr>
        <p:spPr>
          <a:xfrm>
            <a:off x="2733700" y="1436867"/>
            <a:ext cx="6414800" cy="92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304792">
              <a:lnSpc>
                <a:spcPct val="115000"/>
              </a:lnSpc>
              <a:spcBef>
                <a:spcPts val="2000"/>
              </a:spcBef>
              <a:buClr>
                <a:srgbClr val="374151"/>
              </a:buClr>
              <a:buSzPts val="1800"/>
            </a:pPr>
            <a:r>
              <a:rPr lang="en" sz="2400" b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Adaboost:</a:t>
            </a:r>
            <a:endParaRPr sz="2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53" name="Google Shape;1253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7701" y="2385668"/>
            <a:ext cx="6147832" cy="241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254" name="Google Shape;1254;p102"/>
          <p:cNvSpPr txBox="1"/>
          <p:nvPr/>
        </p:nvSpPr>
        <p:spPr>
          <a:xfrm>
            <a:off x="188835" y="5062867"/>
            <a:ext cx="3078400" cy="1776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2000"/>
              </a:spcBef>
            </a:pPr>
            <a:r>
              <a:rPr lang="en" sz="2400" b="1" dirty="0">
                <a:solidFill>
                  <a:srgbClr val="6D9EEB"/>
                </a:solidFill>
                <a:latin typeface="Roboto"/>
                <a:ea typeface="Roboto"/>
                <a:cs typeface="Roboto"/>
                <a:sym typeface="Roboto"/>
              </a:rPr>
              <a:t>Which outcome of them is more useful than the others ?</a:t>
            </a:r>
            <a:endParaRPr sz="1600" b="1" dirty="0">
              <a:solidFill>
                <a:srgbClr val="6D9EE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103"/>
          <p:cNvSpPr txBox="1">
            <a:spLocks noGrp="1"/>
          </p:cNvSpPr>
          <p:nvPr>
            <p:ph type="ctrTitle"/>
          </p:nvPr>
        </p:nvSpPr>
        <p:spPr>
          <a:xfrm>
            <a:off x="2592000" y="170440"/>
            <a:ext cx="9600000" cy="144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4800" b="1"/>
              <a:t>Ensemble Methods</a:t>
            </a:r>
            <a:endParaRPr sz="4800" b="1"/>
          </a:p>
        </p:txBody>
      </p:sp>
      <p:grpSp>
        <p:nvGrpSpPr>
          <p:cNvPr id="1260" name="Google Shape;1260;p103"/>
          <p:cNvGrpSpPr/>
          <p:nvPr/>
        </p:nvGrpSpPr>
        <p:grpSpPr>
          <a:xfrm>
            <a:off x="12" y="-7"/>
            <a:ext cx="2688477" cy="3045057"/>
            <a:chOff x="2200275" y="2162433"/>
            <a:chExt cx="2298630" cy="2545467"/>
          </a:xfrm>
        </p:grpSpPr>
        <p:sp>
          <p:nvSpPr>
            <p:cNvPr id="1261" name="Google Shape;1261;p103"/>
            <p:cNvSpPr/>
            <p:nvPr/>
          </p:nvSpPr>
          <p:spPr>
            <a:xfrm>
              <a:off x="220027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62" name="Google Shape;1262;p103"/>
            <p:cNvSpPr/>
            <p:nvPr/>
          </p:nvSpPr>
          <p:spPr>
            <a:xfrm>
              <a:off x="2829697" y="3200400"/>
              <a:ext cx="383100" cy="15075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63" name="Google Shape;1263;p103"/>
            <p:cNvSpPr/>
            <p:nvPr/>
          </p:nvSpPr>
          <p:spPr>
            <a:xfrm>
              <a:off x="3484605" y="2570205"/>
              <a:ext cx="383100" cy="10161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64" name="Google Shape;1264;p103"/>
            <p:cNvSpPr/>
            <p:nvPr/>
          </p:nvSpPr>
          <p:spPr>
            <a:xfrm>
              <a:off x="348460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65" name="Google Shape;1265;p103"/>
            <p:cNvSpPr/>
            <p:nvPr/>
          </p:nvSpPr>
          <p:spPr>
            <a:xfrm>
              <a:off x="2458995" y="2162433"/>
              <a:ext cx="766200" cy="766200"/>
            </a:xfrm>
            <a:prstGeom prst="ellipse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266" name="Google Shape;1266;p103"/>
          <p:cNvSpPr txBox="1"/>
          <p:nvPr/>
        </p:nvSpPr>
        <p:spPr>
          <a:xfrm>
            <a:off x="2733700" y="1436867"/>
            <a:ext cx="6414800" cy="92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304792">
              <a:lnSpc>
                <a:spcPct val="115000"/>
              </a:lnSpc>
              <a:spcBef>
                <a:spcPts val="2000"/>
              </a:spcBef>
              <a:buClr>
                <a:srgbClr val="374151"/>
              </a:buClr>
              <a:buSzPts val="1800"/>
            </a:pPr>
            <a:r>
              <a:rPr lang="en" sz="2400" b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Adaboost:</a:t>
            </a:r>
            <a:endParaRPr sz="2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67" name="Google Shape;1267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2313" y="2052467"/>
            <a:ext cx="6147832" cy="2419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8" name="Google Shape;1268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6495" y="4512967"/>
            <a:ext cx="6099468" cy="22941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9" name="Google Shape;1269;p103"/>
          <p:cNvSpPr txBox="1"/>
          <p:nvPr/>
        </p:nvSpPr>
        <p:spPr>
          <a:xfrm>
            <a:off x="188835" y="5062867"/>
            <a:ext cx="3078400" cy="1776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2000"/>
              </a:spcBef>
            </a:pPr>
            <a:r>
              <a:rPr lang="en" sz="2400" b="1">
                <a:solidFill>
                  <a:srgbClr val="6D9EEB"/>
                </a:solidFill>
                <a:latin typeface="Roboto"/>
                <a:ea typeface="Roboto"/>
                <a:cs typeface="Roboto"/>
                <a:sym typeface="Roboto"/>
              </a:rPr>
              <a:t>Which outcome of them is more useful than the others ?</a:t>
            </a:r>
            <a:endParaRPr sz="1600" b="1">
              <a:solidFill>
                <a:srgbClr val="6D9EE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04"/>
          <p:cNvSpPr txBox="1">
            <a:spLocks noGrp="1"/>
          </p:cNvSpPr>
          <p:nvPr>
            <p:ph type="ctrTitle"/>
          </p:nvPr>
        </p:nvSpPr>
        <p:spPr>
          <a:xfrm>
            <a:off x="2592000" y="170440"/>
            <a:ext cx="9600000" cy="144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4800" b="1"/>
              <a:t>Ensemble Methods</a:t>
            </a:r>
            <a:endParaRPr sz="4800" b="1"/>
          </a:p>
        </p:txBody>
      </p:sp>
      <p:grpSp>
        <p:nvGrpSpPr>
          <p:cNvPr id="1275" name="Google Shape;1275;p104"/>
          <p:cNvGrpSpPr/>
          <p:nvPr/>
        </p:nvGrpSpPr>
        <p:grpSpPr>
          <a:xfrm>
            <a:off x="12" y="-7"/>
            <a:ext cx="2688477" cy="3045057"/>
            <a:chOff x="2200275" y="2162433"/>
            <a:chExt cx="2298630" cy="2545467"/>
          </a:xfrm>
        </p:grpSpPr>
        <p:sp>
          <p:nvSpPr>
            <p:cNvPr id="1276" name="Google Shape;1276;p104"/>
            <p:cNvSpPr/>
            <p:nvPr/>
          </p:nvSpPr>
          <p:spPr>
            <a:xfrm>
              <a:off x="220027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77" name="Google Shape;1277;p104"/>
            <p:cNvSpPr/>
            <p:nvPr/>
          </p:nvSpPr>
          <p:spPr>
            <a:xfrm>
              <a:off x="2829697" y="3200400"/>
              <a:ext cx="383100" cy="15075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78" name="Google Shape;1278;p104"/>
            <p:cNvSpPr/>
            <p:nvPr/>
          </p:nvSpPr>
          <p:spPr>
            <a:xfrm>
              <a:off x="3484605" y="2570205"/>
              <a:ext cx="383100" cy="10161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79" name="Google Shape;1279;p104"/>
            <p:cNvSpPr/>
            <p:nvPr/>
          </p:nvSpPr>
          <p:spPr>
            <a:xfrm>
              <a:off x="348460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80" name="Google Shape;1280;p104"/>
            <p:cNvSpPr/>
            <p:nvPr/>
          </p:nvSpPr>
          <p:spPr>
            <a:xfrm>
              <a:off x="2458995" y="2162433"/>
              <a:ext cx="766200" cy="766200"/>
            </a:xfrm>
            <a:prstGeom prst="ellipse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281" name="Google Shape;1281;p104"/>
          <p:cNvSpPr txBox="1"/>
          <p:nvPr/>
        </p:nvSpPr>
        <p:spPr>
          <a:xfrm>
            <a:off x="2733700" y="1436867"/>
            <a:ext cx="6414800" cy="92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304792">
              <a:lnSpc>
                <a:spcPct val="115000"/>
              </a:lnSpc>
              <a:spcBef>
                <a:spcPts val="2000"/>
              </a:spcBef>
              <a:buClr>
                <a:srgbClr val="374151"/>
              </a:buClr>
              <a:buSzPts val="1800"/>
            </a:pPr>
            <a:r>
              <a:rPr lang="en" sz="2400" b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Adaboost:</a:t>
            </a:r>
            <a:endParaRPr sz="2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82" name="Google Shape;1282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0238" y="2143364"/>
            <a:ext cx="9151269" cy="4639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105"/>
          <p:cNvSpPr txBox="1">
            <a:spLocks noGrp="1"/>
          </p:cNvSpPr>
          <p:nvPr>
            <p:ph type="ctrTitle"/>
          </p:nvPr>
        </p:nvSpPr>
        <p:spPr>
          <a:xfrm>
            <a:off x="2592000" y="170440"/>
            <a:ext cx="9600000" cy="144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4800" b="1"/>
              <a:t>Ensemble Methods</a:t>
            </a:r>
            <a:endParaRPr sz="4800" b="1"/>
          </a:p>
        </p:txBody>
      </p:sp>
      <p:grpSp>
        <p:nvGrpSpPr>
          <p:cNvPr id="1288" name="Google Shape;1288;p105"/>
          <p:cNvGrpSpPr/>
          <p:nvPr/>
        </p:nvGrpSpPr>
        <p:grpSpPr>
          <a:xfrm>
            <a:off x="12" y="-7"/>
            <a:ext cx="2688477" cy="3045057"/>
            <a:chOff x="2200275" y="2162433"/>
            <a:chExt cx="2298630" cy="2545467"/>
          </a:xfrm>
        </p:grpSpPr>
        <p:sp>
          <p:nvSpPr>
            <p:cNvPr id="1289" name="Google Shape;1289;p105"/>
            <p:cNvSpPr/>
            <p:nvPr/>
          </p:nvSpPr>
          <p:spPr>
            <a:xfrm>
              <a:off x="220027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90" name="Google Shape;1290;p105"/>
            <p:cNvSpPr/>
            <p:nvPr/>
          </p:nvSpPr>
          <p:spPr>
            <a:xfrm>
              <a:off x="2829697" y="3200400"/>
              <a:ext cx="383100" cy="15075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91" name="Google Shape;1291;p105"/>
            <p:cNvSpPr/>
            <p:nvPr/>
          </p:nvSpPr>
          <p:spPr>
            <a:xfrm>
              <a:off x="3484605" y="2570205"/>
              <a:ext cx="383100" cy="10161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92" name="Google Shape;1292;p105"/>
            <p:cNvSpPr/>
            <p:nvPr/>
          </p:nvSpPr>
          <p:spPr>
            <a:xfrm>
              <a:off x="348460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93" name="Google Shape;1293;p105"/>
            <p:cNvSpPr/>
            <p:nvPr/>
          </p:nvSpPr>
          <p:spPr>
            <a:xfrm>
              <a:off x="2458995" y="2162433"/>
              <a:ext cx="766200" cy="766200"/>
            </a:xfrm>
            <a:prstGeom prst="ellipse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294" name="Google Shape;1294;p105"/>
          <p:cNvSpPr txBox="1"/>
          <p:nvPr/>
        </p:nvSpPr>
        <p:spPr>
          <a:xfrm>
            <a:off x="2733700" y="1436867"/>
            <a:ext cx="6414800" cy="92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304792">
              <a:lnSpc>
                <a:spcPct val="115000"/>
              </a:lnSpc>
              <a:spcBef>
                <a:spcPts val="2000"/>
              </a:spcBef>
              <a:buClr>
                <a:srgbClr val="374151"/>
              </a:buClr>
              <a:buSzPts val="1800"/>
            </a:pPr>
            <a:r>
              <a:rPr lang="en" sz="2400" b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Adaboost:</a:t>
            </a:r>
            <a:endParaRPr sz="2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5" name="Google Shape;1295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2001" y="2373922"/>
            <a:ext cx="7965801" cy="4172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106"/>
          <p:cNvSpPr txBox="1">
            <a:spLocks noGrp="1"/>
          </p:cNvSpPr>
          <p:nvPr>
            <p:ph type="ctrTitle"/>
          </p:nvPr>
        </p:nvSpPr>
        <p:spPr>
          <a:xfrm>
            <a:off x="2592000" y="170440"/>
            <a:ext cx="9600000" cy="144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4800" b="1"/>
              <a:t>Ensemble Methods</a:t>
            </a:r>
            <a:endParaRPr sz="4800" b="1"/>
          </a:p>
        </p:txBody>
      </p:sp>
      <p:grpSp>
        <p:nvGrpSpPr>
          <p:cNvPr id="1301" name="Google Shape;1301;p106"/>
          <p:cNvGrpSpPr/>
          <p:nvPr/>
        </p:nvGrpSpPr>
        <p:grpSpPr>
          <a:xfrm>
            <a:off x="12" y="-7"/>
            <a:ext cx="2688477" cy="3045057"/>
            <a:chOff x="2200275" y="2162433"/>
            <a:chExt cx="2298630" cy="2545467"/>
          </a:xfrm>
        </p:grpSpPr>
        <p:sp>
          <p:nvSpPr>
            <p:cNvPr id="1302" name="Google Shape;1302;p106"/>
            <p:cNvSpPr/>
            <p:nvPr/>
          </p:nvSpPr>
          <p:spPr>
            <a:xfrm>
              <a:off x="220027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03" name="Google Shape;1303;p106"/>
            <p:cNvSpPr/>
            <p:nvPr/>
          </p:nvSpPr>
          <p:spPr>
            <a:xfrm>
              <a:off x="2829697" y="3200400"/>
              <a:ext cx="383100" cy="15075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04" name="Google Shape;1304;p106"/>
            <p:cNvSpPr/>
            <p:nvPr/>
          </p:nvSpPr>
          <p:spPr>
            <a:xfrm>
              <a:off x="3484605" y="2570205"/>
              <a:ext cx="383100" cy="10161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05" name="Google Shape;1305;p106"/>
            <p:cNvSpPr/>
            <p:nvPr/>
          </p:nvSpPr>
          <p:spPr>
            <a:xfrm>
              <a:off x="348460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06" name="Google Shape;1306;p106"/>
            <p:cNvSpPr/>
            <p:nvPr/>
          </p:nvSpPr>
          <p:spPr>
            <a:xfrm>
              <a:off x="2458995" y="2162433"/>
              <a:ext cx="766200" cy="766200"/>
            </a:xfrm>
            <a:prstGeom prst="ellipse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307" name="Google Shape;1307;p106"/>
          <p:cNvSpPr txBox="1"/>
          <p:nvPr/>
        </p:nvSpPr>
        <p:spPr>
          <a:xfrm>
            <a:off x="2733700" y="1436867"/>
            <a:ext cx="6414800" cy="92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304792">
              <a:lnSpc>
                <a:spcPct val="115000"/>
              </a:lnSpc>
              <a:spcBef>
                <a:spcPts val="2000"/>
              </a:spcBef>
              <a:buClr>
                <a:srgbClr val="374151"/>
              </a:buClr>
              <a:buSzPts val="1800"/>
            </a:pPr>
            <a:r>
              <a:rPr lang="en" sz="2400" b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Adaboost(Back to our example):</a:t>
            </a:r>
            <a:endParaRPr sz="2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08" name="Google Shape;1308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200" y="2457079"/>
            <a:ext cx="9823533" cy="4086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107"/>
          <p:cNvSpPr txBox="1">
            <a:spLocks noGrp="1"/>
          </p:cNvSpPr>
          <p:nvPr>
            <p:ph type="ctrTitle"/>
          </p:nvPr>
        </p:nvSpPr>
        <p:spPr>
          <a:xfrm>
            <a:off x="2592000" y="170440"/>
            <a:ext cx="9600000" cy="144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4800" b="1"/>
              <a:t>Ensemble Methods</a:t>
            </a:r>
            <a:endParaRPr sz="4800" b="1"/>
          </a:p>
        </p:txBody>
      </p:sp>
      <p:grpSp>
        <p:nvGrpSpPr>
          <p:cNvPr id="1314" name="Google Shape;1314;p107"/>
          <p:cNvGrpSpPr/>
          <p:nvPr/>
        </p:nvGrpSpPr>
        <p:grpSpPr>
          <a:xfrm>
            <a:off x="12" y="-7"/>
            <a:ext cx="2688477" cy="3045057"/>
            <a:chOff x="2200275" y="2162433"/>
            <a:chExt cx="2298630" cy="2545467"/>
          </a:xfrm>
        </p:grpSpPr>
        <p:sp>
          <p:nvSpPr>
            <p:cNvPr id="1315" name="Google Shape;1315;p107"/>
            <p:cNvSpPr/>
            <p:nvPr/>
          </p:nvSpPr>
          <p:spPr>
            <a:xfrm>
              <a:off x="220027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16" name="Google Shape;1316;p107"/>
            <p:cNvSpPr/>
            <p:nvPr/>
          </p:nvSpPr>
          <p:spPr>
            <a:xfrm>
              <a:off x="2829697" y="3200400"/>
              <a:ext cx="383100" cy="15075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17" name="Google Shape;1317;p107"/>
            <p:cNvSpPr/>
            <p:nvPr/>
          </p:nvSpPr>
          <p:spPr>
            <a:xfrm>
              <a:off x="3484605" y="2570205"/>
              <a:ext cx="383100" cy="10161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18" name="Google Shape;1318;p107"/>
            <p:cNvSpPr/>
            <p:nvPr/>
          </p:nvSpPr>
          <p:spPr>
            <a:xfrm>
              <a:off x="348460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19" name="Google Shape;1319;p107"/>
            <p:cNvSpPr/>
            <p:nvPr/>
          </p:nvSpPr>
          <p:spPr>
            <a:xfrm>
              <a:off x="2458995" y="2162433"/>
              <a:ext cx="766200" cy="766200"/>
            </a:xfrm>
            <a:prstGeom prst="ellipse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320" name="Google Shape;1320;p107"/>
          <p:cNvSpPr txBox="1"/>
          <p:nvPr/>
        </p:nvSpPr>
        <p:spPr>
          <a:xfrm>
            <a:off x="2733700" y="1436867"/>
            <a:ext cx="6414800" cy="92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304792">
              <a:lnSpc>
                <a:spcPct val="115000"/>
              </a:lnSpc>
              <a:spcBef>
                <a:spcPts val="2000"/>
              </a:spcBef>
              <a:buClr>
                <a:srgbClr val="374151"/>
              </a:buClr>
              <a:buSzPts val="1800"/>
            </a:pPr>
            <a:r>
              <a:rPr lang="en" sz="2400" b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Adaboost(Back to our example):</a:t>
            </a:r>
            <a:endParaRPr sz="2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1" name="Google Shape;1321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029" y="2301224"/>
            <a:ext cx="9731032" cy="4304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108"/>
          <p:cNvSpPr txBox="1">
            <a:spLocks noGrp="1"/>
          </p:cNvSpPr>
          <p:nvPr>
            <p:ph type="ctrTitle"/>
          </p:nvPr>
        </p:nvSpPr>
        <p:spPr>
          <a:xfrm>
            <a:off x="2592000" y="170440"/>
            <a:ext cx="9600000" cy="144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4800" b="1"/>
              <a:t>Ensemble Methods</a:t>
            </a:r>
            <a:endParaRPr sz="4800" b="1"/>
          </a:p>
        </p:txBody>
      </p:sp>
      <p:grpSp>
        <p:nvGrpSpPr>
          <p:cNvPr id="1327" name="Google Shape;1327;p108"/>
          <p:cNvGrpSpPr/>
          <p:nvPr/>
        </p:nvGrpSpPr>
        <p:grpSpPr>
          <a:xfrm>
            <a:off x="12" y="-7"/>
            <a:ext cx="2688477" cy="3045057"/>
            <a:chOff x="2200275" y="2162433"/>
            <a:chExt cx="2298630" cy="2545467"/>
          </a:xfrm>
        </p:grpSpPr>
        <p:sp>
          <p:nvSpPr>
            <p:cNvPr id="1328" name="Google Shape;1328;p108"/>
            <p:cNvSpPr/>
            <p:nvPr/>
          </p:nvSpPr>
          <p:spPr>
            <a:xfrm>
              <a:off x="220027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29" name="Google Shape;1329;p108"/>
            <p:cNvSpPr/>
            <p:nvPr/>
          </p:nvSpPr>
          <p:spPr>
            <a:xfrm>
              <a:off x="2829697" y="3200400"/>
              <a:ext cx="383100" cy="15075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30" name="Google Shape;1330;p108"/>
            <p:cNvSpPr/>
            <p:nvPr/>
          </p:nvSpPr>
          <p:spPr>
            <a:xfrm>
              <a:off x="3484605" y="2570205"/>
              <a:ext cx="383100" cy="10161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31" name="Google Shape;1331;p108"/>
            <p:cNvSpPr/>
            <p:nvPr/>
          </p:nvSpPr>
          <p:spPr>
            <a:xfrm>
              <a:off x="348460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32" name="Google Shape;1332;p108"/>
            <p:cNvSpPr/>
            <p:nvPr/>
          </p:nvSpPr>
          <p:spPr>
            <a:xfrm>
              <a:off x="2458995" y="2162433"/>
              <a:ext cx="766200" cy="766200"/>
            </a:xfrm>
            <a:prstGeom prst="ellipse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333" name="Google Shape;1333;p108"/>
          <p:cNvSpPr txBox="1"/>
          <p:nvPr/>
        </p:nvSpPr>
        <p:spPr>
          <a:xfrm>
            <a:off x="2733700" y="1436867"/>
            <a:ext cx="6414800" cy="92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304792">
              <a:lnSpc>
                <a:spcPct val="115000"/>
              </a:lnSpc>
              <a:spcBef>
                <a:spcPts val="2000"/>
              </a:spcBef>
              <a:buClr>
                <a:srgbClr val="374151"/>
              </a:buClr>
              <a:buSzPts val="1800"/>
            </a:pPr>
            <a:r>
              <a:rPr lang="en" sz="2400" b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Adaboost(Back to our example):</a:t>
            </a:r>
            <a:endParaRPr sz="2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34" name="Google Shape;133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6901" y="2052467"/>
            <a:ext cx="4501100" cy="450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nl-NL" dirty="0"/>
              <a:t>KNN </a:t>
            </a:r>
            <a:r>
              <a:rPr lang="nl-NL" dirty="0" err="1"/>
              <a:t>Regresyon</a:t>
            </a:r>
            <a:r>
              <a:rPr lang="nl-NL" dirty="0"/>
              <a:t> </a:t>
            </a:r>
            <a:r>
              <a:rPr lang="nl-NL" dirty="0" err="1"/>
              <a:t>Modeli</a:t>
            </a:r>
            <a:endParaRPr lang="en-N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541DB4-DABD-ED4B-B109-27D2BBF40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1321" y="1863969"/>
            <a:ext cx="9513909" cy="4253611"/>
          </a:xfrm>
        </p:spPr>
      </p:pic>
    </p:spTree>
    <p:extLst>
      <p:ext uri="{BB962C8B-B14F-4D97-AF65-F5344CB8AC3E}">
        <p14:creationId xmlns:p14="http://schemas.microsoft.com/office/powerpoint/2010/main" val="34195715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109"/>
          <p:cNvSpPr txBox="1">
            <a:spLocks noGrp="1"/>
          </p:cNvSpPr>
          <p:nvPr>
            <p:ph type="ctrTitle"/>
          </p:nvPr>
        </p:nvSpPr>
        <p:spPr>
          <a:xfrm>
            <a:off x="2592000" y="170440"/>
            <a:ext cx="9600000" cy="144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4800" b="1"/>
              <a:t>Ensemble Methods</a:t>
            </a:r>
            <a:endParaRPr sz="4800" b="1"/>
          </a:p>
        </p:txBody>
      </p:sp>
      <p:grpSp>
        <p:nvGrpSpPr>
          <p:cNvPr id="1340" name="Google Shape;1340;p109"/>
          <p:cNvGrpSpPr/>
          <p:nvPr/>
        </p:nvGrpSpPr>
        <p:grpSpPr>
          <a:xfrm>
            <a:off x="12" y="-7"/>
            <a:ext cx="2688477" cy="3045057"/>
            <a:chOff x="2200275" y="2162433"/>
            <a:chExt cx="2298630" cy="2545467"/>
          </a:xfrm>
        </p:grpSpPr>
        <p:sp>
          <p:nvSpPr>
            <p:cNvPr id="1341" name="Google Shape;1341;p109"/>
            <p:cNvSpPr/>
            <p:nvPr/>
          </p:nvSpPr>
          <p:spPr>
            <a:xfrm>
              <a:off x="220027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42" name="Google Shape;1342;p109"/>
            <p:cNvSpPr/>
            <p:nvPr/>
          </p:nvSpPr>
          <p:spPr>
            <a:xfrm>
              <a:off x="2829697" y="3200400"/>
              <a:ext cx="383100" cy="15075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43" name="Google Shape;1343;p109"/>
            <p:cNvSpPr/>
            <p:nvPr/>
          </p:nvSpPr>
          <p:spPr>
            <a:xfrm>
              <a:off x="3484605" y="2570205"/>
              <a:ext cx="383100" cy="10161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44" name="Google Shape;1344;p109"/>
            <p:cNvSpPr/>
            <p:nvPr/>
          </p:nvSpPr>
          <p:spPr>
            <a:xfrm>
              <a:off x="348460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45" name="Google Shape;1345;p109"/>
            <p:cNvSpPr/>
            <p:nvPr/>
          </p:nvSpPr>
          <p:spPr>
            <a:xfrm>
              <a:off x="2458995" y="2162433"/>
              <a:ext cx="766200" cy="766200"/>
            </a:xfrm>
            <a:prstGeom prst="ellipse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346" name="Google Shape;1346;p109"/>
          <p:cNvSpPr txBox="1"/>
          <p:nvPr/>
        </p:nvSpPr>
        <p:spPr>
          <a:xfrm>
            <a:off x="2733700" y="1436867"/>
            <a:ext cx="6414800" cy="92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304792">
              <a:lnSpc>
                <a:spcPct val="115000"/>
              </a:lnSpc>
              <a:spcBef>
                <a:spcPts val="2000"/>
              </a:spcBef>
              <a:buClr>
                <a:srgbClr val="374151"/>
              </a:buClr>
              <a:buSzPts val="1800"/>
            </a:pPr>
            <a:r>
              <a:rPr lang="en" sz="2400" b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Adaboost(Back to our example):</a:t>
            </a:r>
            <a:endParaRPr sz="2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47" name="Google Shape;1347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733" y="2052467"/>
            <a:ext cx="4784667" cy="458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110"/>
          <p:cNvSpPr txBox="1">
            <a:spLocks noGrp="1"/>
          </p:cNvSpPr>
          <p:nvPr>
            <p:ph type="ctrTitle"/>
          </p:nvPr>
        </p:nvSpPr>
        <p:spPr>
          <a:xfrm>
            <a:off x="2592000" y="170440"/>
            <a:ext cx="9600000" cy="144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4800" b="1"/>
              <a:t>Ensemble Methods</a:t>
            </a:r>
            <a:endParaRPr sz="4800" b="1"/>
          </a:p>
        </p:txBody>
      </p:sp>
      <p:grpSp>
        <p:nvGrpSpPr>
          <p:cNvPr id="1353" name="Google Shape;1353;p110"/>
          <p:cNvGrpSpPr/>
          <p:nvPr/>
        </p:nvGrpSpPr>
        <p:grpSpPr>
          <a:xfrm>
            <a:off x="12" y="-7"/>
            <a:ext cx="2688477" cy="3045057"/>
            <a:chOff x="2200275" y="2162433"/>
            <a:chExt cx="2298630" cy="2545467"/>
          </a:xfrm>
        </p:grpSpPr>
        <p:sp>
          <p:nvSpPr>
            <p:cNvPr id="1354" name="Google Shape;1354;p110"/>
            <p:cNvSpPr/>
            <p:nvPr/>
          </p:nvSpPr>
          <p:spPr>
            <a:xfrm>
              <a:off x="220027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55" name="Google Shape;1355;p110"/>
            <p:cNvSpPr/>
            <p:nvPr/>
          </p:nvSpPr>
          <p:spPr>
            <a:xfrm>
              <a:off x="2829697" y="3200400"/>
              <a:ext cx="383100" cy="15075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56" name="Google Shape;1356;p110"/>
            <p:cNvSpPr/>
            <p:nvPr/>
          </p:nvSpPr>
          <p:spPr>
            <a:xfrm>
              <a:off x="3484605" y="2570205"/>
              <a:ext cx="383100" cy="10161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57" name="Google Shape;1357;p110"/>
            <p:cNvSpPr/>
            <p:nvPr/>
          </p:nvSpPr>
          <p:spPr>
            <a:xfrm>
              <a:off x="3484605" y="3200400"/>
              <a:ext cx="1014300" cy="385800"/>
            </a:xfrm>
            <a:prstGeom prst="rect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58" name="Google Shape;1358;p110"/>
            <p:cNvSpPr/>
            <p:nvPr/>
          </p:nvSpPr>
          <p:spPr>
            <a:xfrm>
              <a:off x="2458995" y="2162433"/>
              <a:ext cx="766200" cy="766200"/>
            </a:xfrm>
            <a:prstGeom prst="ellipse">
              <a:avLst/>
            </a:prstGeom>
            <a:solidFill>
              <a:srgbClr val="05258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359" name="Google Shape;1359;p110"/>
          <p:cNvSpPr txBox="1"/>
          <p:nvPr/>
        </p:nvSpPr>
        <p:spPr>
          <a:xfrm>
            <a:off x="2733700" y="1436867"/>
            <a:ext cx="6414800" cy="92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304792">
              <a:lnSpc>
                <a:spcPct val="115000"/>
              </a:lnSpc>
              <a:spcBef>
                <a:spcPts val="2000"/>
              </a:spcBef>
              <a:buClr>
                <a:srgbClr val="374151"/>
              </a:buClr>
              <a:buSzPts val="1800"/>
            </a:pPr>
            <a:r>
              <a:rPr lang="en" sz="2400" b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Adaboost:(</a:t>
            </a:r>
            <a:r>
              <a:rPr lang="en" sz="2400" b="1">
                <a:solidFill>
                  <a:srgbClr val="CC4125"/>
                </a:solidFill>
                <a:latin typeface="Roboto"/>
                <a:ea typeface="Roboto"/>
                <a:cs typeface="Roboto"/>
                <a:sym typeface="Roboto"/>
              </a:rPr>
              <a:t>Hyperparameters</a:t>
            </a:r>
            <a:r>
              <a:rPr lang="en" sz="2400" b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0" name="Google Shape;1360;p110"/>
          <p:cNvSpPr txBox="1"/>
          <p:nvPr/>
        </p:nvSpPr>
        <p:spPr>
          <a:xfrm>
            <a:off x="1626884" y="3143184"/>
            <a:ext cx="2778800" cy="1776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lnSpc>
                <a:spcPct val="115000"/>
              </a:lnSpc>
              <a:spcBef>
                <a:spcPts val="2000"/>
              </a:spcBef>
              <a:buClr>
                <a:srgbClr val="374151"/>
              </a:buClr>
              <a:buSzPts val="1400"/>
              <a:buFont typeface="Roboto"/>
              <a:buChar char="●"/>
            </a:pPr>
            <a:r>
              <a:rPr lang="en" sz="2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Base estimator</a:t>
            </a:r>
            <a:endParaRPr sz="2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indent="-423323">
              <a:lnSpc>
                <a:spcPct val="115000"/>
              </a:lnSpc>
              <a:buClr>
                <a:srgbClr val="374151"/>
              </a:buClr>
              <a:buSzPts val="1400"/>
              <a:buFont typeface="Roboto"/>
              <a:buChar char="●"/>
            </a:pPr>
            <a:r>
              <a:rPr lang="en" sz="2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N Estimator</a:t>
            </a:r>
            <a:endParaRPr sz="16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nl-NL" dirty="0"/>
              <a:t>GBM</a:t>
            </a: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DE286E4-CB09-874D-A40B-DA934E5926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9049" y="2016125"/>
            <a:ext cx="6168226" cy="3449638"/>
          </a:xfrm>
        </p:spPr>
      </p:pic>
    </p:spTree>
    <p:extLst>
      <p:ext uri="{BB962C8B-B14F-4D97-AF65-F5344CB8AC3E}">
        <p14:creationId xmlns:p14="http://schemas.microsoft.com/office/powerpoint/2010/main" val="11155308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nl-NL" dirty="0"/>
              <a:t>GBM</a:t>
            </a:r>
            <a:endParaRPr lang="en-N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5CE6D48-D371-E646-BF75-BDA5A963B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9049" y="2016125"/>
            <a:ext cx="6168226" cy="3449638"/>
          </a:xfrm>
        </p:spPr>
      </p:pic>
    </p:spTree>
    <p:extLst>
      <p:ext uri="{BB962C8B-B14F-4D97-AF65-F5344CB8AC3E}">
        <p14:creationId xmlns:p14="http://schemas.microsoft.com/office/powerpoint/2010/main" val="16543455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nl-NL" dirty="0"/>
              <a:t>GBM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ABD41B-F074-5D42-8A6B-66D68E3BC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026" name="Picture 2" descr="Gradient Boosting Machines · UC Business Analytics R Programming Guide">
            <a:extLst>
              <a:ext uri="{FF2B5EF4-FFF2-40B4-BE49-F238E27FC236}">
                <a16:creationId xmlns:a16="http://schemas.microsoft.com/office/drawing/2014/main" id="{83F2293A-913D-9A4C-BF9F-BC972AA74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585" y="17585"/>
            <a:ext cx="6846277" cy="684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0430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ABD41B-F074-5D42-8A6B-66D68E3BC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3074" name="Picture 2" descr="Bagging-Bootstrap Aggregation">
            <a:extLst>
              <a:ext uri="{FF2B5EF4-FFF2-40B4-BE49-F238E27FC236}">
                <a16:creationId xmlns:a16="http://schemas.microsoft.com/office/drawing/2014/main" id="{BD45D1EC-7738-BA41-9FB1-0CBC33E71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0320"/>
            <a:ext cx="5912253" cy="443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Boosting - Intuition">
            <a:extLst>
              <a:ext uri="{FF2B5EF4-FFF2-40B4-BE49-F238E27FC236}">
                <a16:creationId xmlns:a16="http://schemas.microsoft.com/office/drawing/2014/main" id="{56B9937B-0836-1D42-B19F-EE2753D00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121" y="2040320"/>
            <a:ext cx="5912253" cy="443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03247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nl-NL" dirty="0"/>
              <a:t>XGBOOST</a:t>
            </a: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BB09C2-3F5B-7242-BAB3-3D22473866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79152" y="2016125"/>
            <a:ext cx="6148021" cy="3449638"/>
          </a:xfrm>
        </p:spPr>
      </p:pic>
    </p:spTree>
    <p:extLst>
      <p:ext uri="{BB962C8B-B14F-4D97-AF65-F5344CB8AC3E}">
        <p14:creationId xmlns:p14="http://schemas.microsoft.com/office/powerpoint/2010/main" val="15742721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nl-NL" dirty="0"/>
              <a:t>XGBOOST</a:t>
            </a:r>
            <a:endParaRPr lang="en-N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B08A906-E39F-5445-85C2-16EA9C7F9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79152" y="2016125"/>
            <a:ext cx="6148021" cy="3449638"/>
          </a:xfrm>
        </p:spPr>
      </p:pic>
    </p:spTree>
    <p:extLst>
      <p:ext uri="{BB962C8B-B14F-4D97-AF65-F5344CB8AC3E}">
        <p14:creationId xmlns:p14="http://schemas.microsoft.com/office/powerpoint/2010/main" val="36921240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nl-NL" dirty="0"/>
              <a:t>XGBOOST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522863-3702-EB49-A528-4612B9E0A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BC738F-01A9-594F-AD52-DE0E7F3ED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83" y="236483"/>
            <a:ext cx="12127936" cy="6463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13575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nl-NL" dirty="0" err="1"/>
              <a:t>lightgbm</a:t>
            </a:r>
            <a:endParaRPr lang="en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4F20BE-C4EC-0549-A58E-8C5403C26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79152" y="2016125"/>
            <a:ext cx="6148021" cy="3449638"/>
          </a:xfrm>
        </p:spPr>
      </p:pic>
    </p:spTree>
    <p:extLst>
      <p:ext uri="{BB962C8B-B14F-4D97-AF65-F5344CB8AC3E}">
        <p14:creationId xmlns:p14="http://schemas.microsoft.com/office/powerpoint/2010/main" val="3771732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nl-NL" dirty="0"/>
              <a:t>KNN </a:t>
            </a:r>
            <a:r>
              <a:rPr lang="nl-NL" dirty="0" err="1"/>
              <a:t>Regresyon</a:t>
            </a:r>
            <a:r>
              <a:rPr lang="nl-NL" dirty="0"/>
              <a:t> </a:t>
            </a:r>
            <a:r>
              <a:rPr lang="nl-NL" dirty="0" err="1"/>
              <a:t>Modeli</a:t>
            </a:r>
            <a:endParaRPr lang="en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F8A0C53-FE97-D54E-97D6-728D8EB933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7542" y="1875691"/>
            <a:ext cx="9465642" cy="4232031"/>
          </a:xfrm>
        </p:spPr>
      </p:pic>
    </p:spTree>
    <p:extLst>
      <p:ext uri="{BB962C8B-B14F-4D97-AF65-F5344CB8AC3E}">
        <p14:creationId xmlns:p14="http://schemas.microsoft.com/office/powerpoint/2010/main" val="44844552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nl-NL" dirty="0" err="1"/>
              <a:t>lightgbm</a:t>
            </a:r>
            <a:endParaRPr lang="en-N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8D1741-1454-C74B-B53C-C90273E27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79152" y="2016125"/>
            <a:ext cx="6148021" cy="3449638"/>
          </a:xfrm>
        </p:spPr>
      </p:pic>
    </p:spTree>
    <p:extLst>
      <p:ext uri="{BB962C8B-B14F-4D97-AF65-F5344CB8AC3E}">
        <p14:creationId xmlns:p14="http://schemas.microsoft.com/office/powerpoint/2010/main" val="39771627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EC8411-7CE7-714C-BF30-E333451E4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5538"/>
            <a:ext cx="6441801" cy="6526924"/>
          </a:xfrm>
        </p:spPr>
        <p:txBody>
          <a:bodyPr>
            <a:noAutofit/>
          </a:bodyPr>
          <a:lstStyle/>
          <a:p>
            <a:r>
              <a:rPr lang="en-GB" sz="1900" dirty="0" err="1"/>
              <a:t>LightGBM</a:t>
            </a:r>
            <a:r>
              <a:rPr lang="en-GB" sz="1900" dirty="0"/>
              <a:t>, histogram </a:t>
            </a:r>
            <a:r>
              <a:rPr lang="en-GB" sz="1900" dirty="0" err="1"/>
              <a:t>tabanlı</a:t>
            </a:r>
            <a:r>
              <a:rPr lang="en-GB" sz="1900" dirty="0"/>
              <a:t> </a:t>
            </a:r>
            <a:r>
              <a:rPr lang="en-GB" sz="1900" dirty="0" err="1"/>
              <a:t>çalışan</a:t>
            </a:r>
            <a:r>
              <a:rPr lang="en-GB" sz="1900" dirty="0"/>
              <a:t> </a:t>
            </a:r>
            <a:r>
              <a:rPr lang="en-GB" sz="1900" dirty="0" err="1"/>
              <a:t>bir</a:t>
            </a:r>
            <a:r>
              <a:rPr lang="en-GB" sz="1900" dirty="0"/>
              <a:t> </a:t>
            </a:r>
            <a:r>
              <a:rPr lang="en-GB" sz="1900" dirty="0" err="1"/>
              <a:t>algoritmadır</a:t>
            </a:r>
            <a:r>
              <a:rPr lang="en-GB" sz="1900" dirty="0"/>
              <a:t>. </a:t>
            </a:r>
            <a:r>
              <a:rPr lang="en-GB" sz="1900" dirty="0" err="1"/>
              <a:t>Sürekli</a:t>
            </a:r>
            <a:r>
              <a:rPr lang="en-GB" sz="1900" dirty="0"/>
              <a:t> </a:t>
            </a:r>
            <a:r>
              <a:rPr lang="en-GB" sz="1900" dirty="0" err="1"/>
              <a:t>değere</a:t>
            </a:r>
            <a:r>
              <a:rPr lang="en-GB" sz="1900" dirty="0"/>
              <a:t> </a:t>
            </a:r>
            <a:r>
              <a:rPr lang="en-GB" sz="1900" dirty="0" err="1"/>
              <a:t>sahip</a:t>
            </a:r>
            <a:r>
              <a:rPr lang="en-GB" sz="1900" dirty="0"/>
              <a:t> </a:t>
            </a:r>
            <a:r>
              <a:rPr lang="en-GB" sz="1900" dirty="0" err="1"/>
              <a:t>olan</a:t>
            </a:r>
            <a:r>
              <a:rPr lang="en-GB" sz="1900" dirty="0"/>
              <a:t> </a:t>
            </a:r>
            <a:r>
              <a:rPr lang="en-GB" sz="1900" dirty="0" err="1"/>
              <a:t>değişkenleri</a:t>
            </a:r>
            <a:r>
              <a:rPr lang="en-GB" sz="1900" dirty="0"/>
              <a:t> </a:t>
            </a:r>
            <a:r>
              <a:rPr lang="en-GB" sz="1900" dirty="0" err="1"/>
              <a:t>kesikli</a:t>
            </a:r>
            <a:r>
              <a:rPr lang="en-GB" sz="1900" dirty="0"/>
              <a:t>(discrete bin) hale </a:t>
            </a:r>
            <a:r>
              <a:rPr lang="en-GB" sz="1900" dirty="0" err="1"/>
              <a:t>getirerek</a:t>
            </a:r>
            <a:r>
              <a:rPr lang="en-GB" sz="1900" dirty="0"/>
              <a:t> </a:t>
            </a:r>
            <a:r>
              <a:rPr lang="en-GB" sz="1900" dirty="0" err="1"/>
              <a:t>hesaplama</a:t>
            </a:r>
            <a:r>
              <a:rPr lang="en-GB" sz="1900" dirty="0"/>
              <a:t> </a:t>
            </a:r>
            <a:r>
              <a:rPr lang="en-GB" sz="1900" dirty="0" err="1"/>
              <a:t>maliyetini</a:t>
            </a:r>
            <a:r>
              <a:rPr lang="en-GB" sz="1900" dirty="0"/>
              <a:t> </a:t>
            </a:r>
            <a:r>
              <a:rPr lang="en-GB" sz="1900" dirty="0" err="1"/>
              <a:t>azaltır</a:t>
            </a:r>
            <a:r>
              <a:rPr lang="en-GB" sz="1900" dirty="0"/>
              <a:t>. </a:t>
            </a:r>
            <a:r>
              <a:rPr lang="en-GB" sz="1900" dirty="0" err="1"/>
              <a:t>Karar</a:t>
            </a:r>
            <a:r>
              <a:rPr lang="en-GB" sz="1900" dirty="0"/>
              <a:t> </a:t>
            </a:r>
            <a:r>
              <a:rPr lang="en-GB" sz="1900" dirty="0" err="1"/>
              <a:t>ağaçlarının</a:t>
            </a:r>
            <a:r>
              <a:rPr lang="en-GB" sz="1900" dirty="0"/>
              <a:t> </a:t>
            </a:r>
            <a:r>
              <a:rPr lang="en-GB" sz="1900" dirty="0" err="1"/>
              <a:t>eğitim</a:t>
            </a:r>
            <a:r>
              <a:rPr lang="en-GB" sz="1900" dirty="0"/>
              <a:t> </a:t>
            </a:r>
            <a:r>
              <a:rPr lang="en-GB" sz="1900" dirty="0" err="1"/>
              <a:t>süresi</a:t>
            </a:r>
            <a:r>
              <a:rPr lang="en-GB" sz="1900" dirty="0"/>
              <a:t> </a:t>
            </a:r>
            <a:r>
              <a:rPr lang="en-GB" sz="1900" dirty="0" err="1"/>
              <a:t>yapılan</a:t>
            </a:r>
            <a:r>
              <a:rPr lang="en-GB" sz="1900" dirty="0"/>
              <a:t> </a:t>
            </a:r>
            <a:r>
              <a:rPr lang="en-GB" sz="1900" dirty="0" err="1"/>
              <a:t>hesaplama</a:t>
            </a:r>
            <a:r>
              <a:rPr lang="en-GB" sz="1900" dirty="0"/>
              <a:t> </a:t>
            </a:r>
            <a:r>
              <a:rPr lang="en-GB" sz="1900" dirty="0" err="1"/>
              <a:t>ve</a:t>
            </a:r>
            <a:r>
              <a:rPr lang="en-GB" sz="1900" dirty="0"/>
              <a:t> </a:t>
            </a:r>
            <a:r>
              <a:rPr lang="en-GB" sz="1900" dirty="0" err="1"/>
              <a:t>dolayısıyla</a:t>
            </a:r>
            <a:r>
              <a:rPr lang="en-GB" sz="1900" dirty="0"/>
              <a:t> </a:t>
            </a:r>
            <a:r>
              <a:rPr lang="en-GB" sz="1900" dirty="0" err="1"/>
              <a:t>bölünme</a:t>
            </a:r>
            <a:r>
              <a:rPr lang="en-GB" sz="1900" dirty="0"/>
              <a:t> </a:t>
            </a:r>
            <a:r>
              <a:rPr lang="en-GB" sz="1900" dirty="0" err="1"/>
              <a:t>sayısı</a:t>
            </a:r>
            <a:r>
              <a:rPr lang="en-GB" sz="1900" dirty="0"/>
              <a:t> </a:t>
            </a:r>
            <a:r>
              <a:rPr lang="en-GB" sz="1900" dirty="0" err="1"/>
              <a:t>ile</a:t>
            </a:r>
            <a:r>
              <a:rPr lang="en-GB" sz="1900" dirty="0"/>
              <a:t> </a:t>
            </a:r>
            <a:r>
              <a:rPr lang="en-GB" sz="1900" dirty="0" err="1"/>
              <a:t>doğru</a:t>
            </a:r>
            <a:r>
              <a:rPr lang="en-GB" sz="1900" dirty="0"/>
              <a:t> </a:t>
            </a:r>
            <a:r>
              <a:rPr lang="en-GB" sz="1900" dirty="0" err="1"/>
              <a:t>orantılıdır</a:t>
            </a:r>
            <a:r>
              <a:rPr lang="en-GB" sz="1900" dirty="0"/>
              <a:t>. Bu </a:t>
            </a:r>
            <a:r>
              <a:rPr lang="en-GB" sz="1900" dirty="0" err="1"/>
              <a:t>yöntem</a:t>
            </a:r>
            <a:r>
              <a:rPr lang="en-GB" sz="1900" dirty="0"/>
              <a:t> </a:t>
            </a:r>
            <a:r>
              <a:rPr lang="en-GB" sz="1900" dirty="0" err="1"/>
              <a:t>sayesinde</a:t>
            </a:r>
            <a:r>
              <a:rPr lang="en-GB" sz="1900" dirty="0"/>
              <a:t> hem </a:t>
            </a:r>
            <a:r>
              <a:rPr lang="en-GB" sz="1900" dirty="0" err="1"/>
              <a:t>eğitim</a:t>
            </a:r>
            <a:r>
              <a:rPr lang="en-GB" sz="1900" dirty="0"/>
              <a:t> </a:t>
            </a:r>
            <a:r>
              <a:rPr lang="en-GB" sz="1900" dirty="0" err="1"/>
              <a:t>süresi</a:t>
            </a:r>
            <a:r>
              <a:rPr lang="en-GB" sz="1900" dirty="0"/>
              <a:t> </a:t>
            </a:r>
            <a:r>
              <a:rPr lang="en-GB" sz="1900" dirty="0" err="1"/>
              <a:t>kısalmakta</a:t>
            </a:r>
            <a:r>
              <a:rPr lang="en-GB" sz="1900" dirty="0"/>
              <a:t> hem de </a:t>
            </a:r>
            <a:r>
              <a:rPr lang="en-GB" sz="1900" dirty="0" err="1"/>
              <a:t>kaynak</a:t>
            </a:r>
            <a:r>
              <a:rPr lang="en-GB" sz="1900" dirty="0"/>
              <a:t> </a:t>
            </a:r>
            <a:r>
              <a:rPr lang="en-GB" sz="1900" dirty="0" err="1"/>
              <a:t>kullanımı</a:t>
            </a:r>
            <a:r>
              <a:rPr lang="en-GB" sz="1900" dirty="0"/>
              <a:t> </a:t>
            </a:r>
            <a:r>
              <a:rPr lang="en-GB" sz="1900" dirty="0" err="1"/>
              <a:t>düşmektedir</a:t>
            </a:r>
            <a:r>
              <a:rPr lang="en-GB" sz="1900" dirty="0"/>
              <a:t>.</a:t>
            </a:r>
          </a:p>
          <a:p>
            <a:r>
              <a:rPr lang="en-GB" sz="1900" dirty="0" err="1"/>
              <a:t>Karar</a:t>
            </a:r>
            <a:r>
              <a:rPr lang="en-GB" sz="1900" dirty="0"/>
              <a:t> </a:t>
            </a:r>
            <a:r>
              <a:rPr lang="en-GB" sz="1900" dirty="0" err="1"/>
              <a:t>ağaçlarında</a:t>
            </a:r>
            <a:r>
              <a:rPr lang="en-GB" sz="1900" dirty="0"/>
              <a:t> </a:t>
            </a:r>
            <a:r>
              <a:rPr lang="en-GB" sz="1900" dirty="0" err="1"/>
              <a:t>öğreniminde</a:t>
            </a:r>
            <a:r>
              <a:rPr lang="en-GB" sz="1900" dirty="0"/>
              <a:t> </a:t>
            </a:r>
            <a:r>
              <a:rPr lang="en-GB" sz="1900" dirty="0" err="1"/>
              <a:t>seviye</a:t>
            </a:r>
            <a:r>
              <a:rPr lang="en-GB" sz="1900" dirty="0"/>
              <a:t> </a:t>
            </a:r>
            <a:r>
              <a:rPr lang="en-GB" sz="1900" dirty="0" err="1"/>
              <a:t>odaklı</a:t>
            </a:r>
            <a:r>
              <a:rPr lang="en-GB" sz="1900" dirty="0"/>
              <a:t> (level-wise or depth-wise) </a:t>
            </a:r>
            <a:r>
              <a:rPr lang="en-GB" sz="1900" dirty="0" err="1"/>
              <a:t>veya</a:t>
            </a:r>
            <a:r>
              <a:rPr lang="en-GB" sz="1900" dirty="0"/>
              <a:t> </a:t>
            </a:r>
            <a:r>
              <a:rPr lang="en-GB" sz="1900" dirty="0" err="1"/>
              <a:t>yaprak</a:t>
            </a:r>
            <a:r>
              <a:rPr lang="en-GB" sz="1900" dirty="0"/>
              <a:t> </a:t>
            </a:r>
            <a:r>
              <a:rPr lang="en-GB" sz="1900" dirty="0" err="1"/>
              <a:t>odaklı</a:t>
            </a:r>
            <a:r>
              <a:rPr lang="en-GB" sz="1900" dirty="0"/>
              <a:t>(leaf-wise) </a:t>
            </a:r>
            <a:r>
              <a:rPr lang="en-GB" sz="1900" dirty="0" err="1"/>
              <a:t>olarak</a:t>
            </a:r>
            <a:r>
              <a:rPr lang="en-GB" sz="1900" dirty="0"/>
              <a:t> </a:t>
            </a:r>
            <a:r>
              <a:rPr lang="en-GB" sz="1900" dirty="0" err="1"/>
              <a:t>iki</a:t>
            </a:r>
            <a:r>
              <a:rPr lang="en-GB" sz="1900" dirty="0"/>
              <a:t> </a:t>
            </a:r>
            <a:r>
              <a:rPr lang="en-GB" sz="1900" dirty="0" err="1"/>
              <a:t>strateji</a:t>
            </a:r>
            <a:r>
              <a:rPr lang="en-GB" sz="1900" dirty="0"/>
              <a:t> </a:t>
            </a:r>
            <a:r>
              <a:rPr lang="en-GB" sz="1900" dirty="0" err="1"/>
              <a:t>kullanılabilir</a:t>
            </a:r>
            <a:r>
              <a:rPr lang="en-GB" sz="1900" dirty="0"/>
              <a:t>. </a:t>
            </a:r>
            <a:r>
              <a:rPr lang="en-GB" sz="1900" dirty="0" err="1"/>
              <a:t>Seviye</a:t>
            </a:r>
            <a:r>
              <a:rPr lang="en-GB" sz="1900" dirty="0"/>
              <a:t> </a:t>
            </a:r>
            <a:r>
              <a:rPr lang="en-GB" sz="1900" dirty="0" err="1"/>
              <a:t>odaklı</a:t>
            </a:r>
            <a:r>
              <a:rPr lang="en-GB" sz="1900" dirty="0"/>
              <a:t> </a:t>
            </a:r>
            <a:r>
              <a:rPr lang="en-GB" sz="1900" dirty="0" err="1"/>
              <a:t>stratejide</a:t>
            </a:r>
            <a:r>
              <a:rPr lang="en-GB" sz="1900" dirty="0"/>
              <a:t> </a:t>
            </a:r>
            <a:r>
              <a:rPr lang="en-GB" sz="1900" dirty="0" err="1"/>
              <a:t>ağaç</a:t>
            </a:r>
            <a:r>
              <a:rPr lang="en-GB" sz="1900" dirty="0"/>
              <a:t> </a:t>
            </a:r>
            <a:r>
              <a:rPr lang="en-GB" sz="1900" dirty="0" err="1"/>
              <a:t>büyürken</a:t>
            </a:r>
            <a:r>
              <a:rPr lang="en-GB" sz="1900" dirty="0"/>
              <a:t> </a:t>
            </a:r>
            <a:r>
              <a:rPr lang="en-GB" sz="1900" dirty="0" err="1"/>
              <a:t>ağacın</a:t>
            </a:r>
            <a:r>
              <a:rPr lang="en-GB" sz="1900" dirty="0"/>
              <a:t> </a:t>
            </a:r>
            <a:r>
              <a:rPr lang="en-GB" sz="1900" dirty="0" err="1"/>
              <a:t>dengesi</a:t>
            </a:r>
            <a:r>
              <a:rPr lang="en-GB" sz="1900" dirty="0"/>
              <a:t> </a:t>
            </a:r>
            <a:r>
              <a:rPr lang="en-GB" sz="1900" dirty="0" err="1"/>
              <a:t>korunur</a:t>
            </a:r>
            <a:r>
              <a:rPr lang="en-GB" sz="1900" dirty="0"/>
              <a:t>. </a:t>
            </a:r>
            <a:r>
              <a:rPr lang="en-GB" sz="1900" dirty="0" err="1"/>
              <a:t>Yaprak</a:t>
            </a:r>
            <a:r>
              <a:rPr lang="en-GB" sz="1900" dirty="0"/>
              <a:t> </a:t>
            </a:r>
            <a:r>
              <a:rPr lang="en-GB" sz="1900" dirty="0" err="1"/>
              <a:t>odaklı</a:t>
            </a:r>
            <a:r>
              <a:rPr lang="en-GB" sz="1900" dirty="0"/>
              <a:t> </a:t>
            </a:r>
            <a:r>
              <a:rPr lang="en-GB" sz="1900" dirty="0" err="1"/>
              <a:t>stratejide</a:t>
            </a:r>
            <a:r>
              <a:rPr lang="en-GB" sz="1900" dirty="0"/>
              <a:t> </a:t>
            </a:r>
            <a:r>
              <a:rPr lang="en-GB" sz="1900" dirty="0" err="1"/>
              <a:t>ise</a:t>
            </a:r>
            <a:r>
              <a:rPr lang="en-GB" sz="1900" dirty="0"/>
              <a:t> </a:t>
            </a:r>
            <a:r>
              <a:rPr lang="en-GB" sz="1900" dirty="0" err="1"/>
              <a:t>kaybı</a:t>
            </a:r>
            <a:r>
              <a:rPr lang="en-GB" sz="1900" dirty="0"/>
              <a:t> </a:t>
            </a:r>
            <a:r>
              <a:rPr lang="en-GB" sz="1900" dirty="0" err="1"/>
              <a:t>azaltan</a:t>
            </a:r>
            <a:r>
              <a:rPr lang="en-GB" sz="1900" dirty="0"/>
              <a:t> </a:t>
            </a:r>
            <a:r>
              <a:rPr lang="en-GB" sz="1900" dirty="0" err="1"/>
              <a:t>yapraklardan</a:t>
            </a:r>
            <a:r>
              <a:rPr lang="en-GB" sz="1900" dirty="0"/>
              <a:t> </a:t>
            </a:r>
            <a:r>
              <a:rPr lang="en-GB" sz="1900" dirty="0" err="1"/>
              <a:t>bölünme</a:t>
            </a:r>
            <a:r>
              <a:rPr lang="en-GB" sz="1900" dirty="0"/>
              <a:t> </a:t>
            </a:r>
            <a:r>
              <a:rPr lang="en-GB" sz="1900" dirty="0" err="1"/>
              <a:t>işlemi</a:t>
            </a:r>
            <a:r>
              <a:rPr lang="en-GB" sz="1900" dirty="0"/>
              <a:t> </a:t>
            </a:r>
            <a:r>
              <a:rPr lang="en-GB" sz="1900" dirty="0" err="1"/>
              <a:t>devam</a:t>
            </a:r>
            <a:r>
              <a:rPr lang="en-GB" sz="1900" dirty="0"/>
              <a:t> </a:t>
            </a:r>
            <a:r>
              <a:rPr lang="en-GB" sz="1900" dirty="0" err="1"/>
              <a:t>eder</a:t>
            </a:r>
            <a:r>
              <a:rPr lang="en-GB" sz="1900" dirty="0"/>
              <a:t>. </a:t>
            </a:r>
            <a:r>
              <a:rPr lang="en-GB" sz="1900" dirty="0" err="1"/>
              <a:t>LightGBM</a:t>
            </a:r>
            <a:r>
              <a:rPr lang="en-GB" sz="1900" dirty="0"/>
              <a:t> </a:t>
            </a:r>
            <a:r>
              <a:rPr lang="en-GB" sz="1900" dirty="0" err="1"/>
              <a:t>bu</a:t>
            </a:r>
            <a:r>
              <a:rPr lang="en-GB" sz="1900" dirty="0"/>
              <a:t> </a:t>
            </a:r>
            <a:r>
              <a:rPr lang="en-GB" sz="1900" dirty="0" err="1"/>
              <a:t>özelliği</a:t>
            </a:r>
            <a:r>
              <a:rPr lang="en-GB" sz="1900" dirty="0"/>
              <a:t> </a:t>
            </a:r>
            <a:r>
              <a:rPr lang="en-GB" sz="1900" dirty="0" err="1"/>
              <a:t>sayesinde</a:t>
            </a:r>
            <a:r>
              <a:rPr lang="en-GB" sz="1900" dirty="0"/>
              <a:t> </a:t>
            </a:r>
            <a:r>
              <a:rPr lang="en-GB" sz="1900" dirty="0" err="1"/>
              <a:t>diğer</a:t>
            </a:r>
            <a:r>
              <a:rPr lang="en-GB" sz="1900" dirty="0"/>
              <a:t> boosting </a:t>
            </a:r>
            <a:r>
              <a:rPr lang="en-GB" sz="1900" dirty="0" err="1"/>
              <a:t>algoritmalarından</a:t>
            </a:r>
            <a:r>
              <a:rPr lang="en-GB" sz="1900" dirty="0"/>
              <a:t> </a:t>
            </a:r>
            <a:r>
              <a:rPr lang="en-GB" sz="1900" dirty="0" err="1"/>
              <a:t>ayrılmaktadır</a:t>
            </a:r>
            <a:r>
              <a:rPr lang="en-GB" sz="1900" dirty="0"/>
              <a:t>. Model </a:t>
            </a:r>
            <a:r>
              <a:rPr lang="en-GB" sz="1900" dirty="0" err="1"/>
              <a:t>yaprak</a:t>
            </a:r>
            <a:r>
              <a:rPr lang="en-GB" sz="1900" dirty="0"/>
              <a:t> </a:t>
            </a:r>
            <a:r>
              <a:rPr lang="en-GB" sz="1900" dirty="0" err="1"/>
              <a:t>odaklı</a:t>
            </a:r>
            <a:r>
              <a:rPr lang="en-GB" sz="1900" dirty="0"/>
              <a:t> </a:t>
            </a:r>
            <a:r>
              <a:rPr lang="en-GB" sz="1900" dirty="0" err="1"/>
              <a:t>strateji</a:t>
            </a:r>
            <a:r>
              <a:rPr lang="en-GB" sz="1900" dirty="0"/>
              <a:t> </a:t>
            </a:r>
            <a:r>
              <a:rPr lang="en-GB" sz="1900" dirty="0" err="1"/>
              <a:t>ile</a:t>
            </a:r>
            <a:r>
              <a:rPr lang="en-GB" sz="1900" dirty="0"/>
              <a:t> </a:t>
            </a:r>
            <a:r>
              <a:rPr lang="en-GB" sz="1900" dirty="0" err="1"/>
              <a:t>daha</a:t>
            </a:r>
            <a:r>
              <a:rPr lang="en-GB" sz="1900" dirty="0"/>
              <a:t> </a:t>
            </a:r>
            <a:r>
              <a:rPr lang="en-GB" sz="1900" dirty="0" err="1"/>
              <a:t>az</a:t>
            </a:r>
            <a:r>
              <a:rPr lang="en-GB" sz="1900" dirty="0"/>
              <a:t> </a:t>
            </a:r>
            <a:r>
              <a:rPr lang="en-GB" sz="1900" dirty="0" err="1"/>
              <a:t>hata</a:t>
            </a:r>
            <a:r>
              <a:rPr lang="en-GB" sz="1900" dirty="0"/>
              <a:t> </a:t>
            </a:r>
            <a:r>
              <a:rPr lang="en-GB" sz="1900" dirty="0" err="1"/>
              <a:t>oranına</a:t>
            </a:r>
            <a:r>
              <a:rPr lang="en-GB" sz="1900" dirty="0"/>
              <a:t> </a:t>
            </a:r>
            <a:r>
              <a:rPr lang="en-GB" sz="1900" dirty="0" err="1"/>
              <a:t>sahip</a:t>
            </a:r>
            <a:r>
              <a:rPr lang="en-GB" sz="1900" dirty="0"/>
              <a:t> </a:t>
            </a:r>
            <a:r>
              <a:rPr lang="en-GB" sz="1900" dirty="0" err="1"/>
              <a:t>olur</a:t>
            </a:r>
            <a:r>
              <a:rPr lang="en-GB" sz="1900" dirty="0"/>
              <a:t> </a:t>
            </a:r>
            <a:r>
              <a:rPr lang="en-GB" sz="1900" dirty="0" err="1"/>
              <a:t>ve</a:t>
            </a:r>
            <a:r>
              <a:rPr lang="en-GB" sz="1900" dirty="0"/>
              <a:t> </a:t>
            </a:r>
            <a:r>
              <a:rPr lang="en-GB" sz="1900" dirty="0" err="1"/>
              <a:t>daha</a:t>
            </a:r>
            <a:r>
              <a:rPr lang="en-GB" sz="1900" dirty="0"/>
              <a:t> </a:t>
            </a:r>
            <a:r>
              <a:rPr lang="en-GB" sz="1900" dirty="0" err="1"/>
              <a:t>hızlı</a:t>
            </a:r>
            <a:r>
              <a:rPr lang="en-GB" sz="1900" dirty="0"/>
              <a:t> </a:t>
            </a:r>
            <a:r>
              <a:rPr lang="en-GB" sz="1900" dirty="0" err="1"/>
              <a:t>öğrenir</a:t>
            </a:r>
            <a:r>
              <a:rPr lang="en-GB" sz="1900" dirty="0"/>
              <a:t>. </a:t>
            </a:r>
            <a:r>
              <a:rPr lang="en-GB" sz="1900" dirty="0" err="1"/>
              <a:t>Ancak</a:t>
            </a:r>
            <a:r>
              <a:rPr lang="en-GB" sz="1900" dirty="0"/>
              <a:t> </a:t>
            </a:r>
            <a:r>
              <a:rPr lang="en-GB" sz="1900" dirty="0" err="1"/>
              <a:t>yaprak</a:t>
            </a:r>
            <a:r>
              <a:rPr lang="en-GB" sz="1900" dirty="0"/>
              <a:t> </a:t>
            </a:r>
            <a:r>
              <a:rPr lang="en-GB" sz="1900" dirty="0" err="1"/>
              <a:t>odaklı</a:t>
            </a:r>
            <a:r>
              <a:rPr lang="en-GB" sz="1900" dirty="0"/>
              <a:t> </a:t>
            </a:r>
            <a:r>
              <a:rPr lang="en-GB" sz="1900" dirty="0" err="1"/>
              <a:t>büyüme</a:t>
            </a:r>
            <a:r>
              <a:rPr lang="en-GB" sz="1900" dirty="0"/>
              <a:t> </a:t>
            </a:r>
            <a:r>
              <a:rPr lang="en-GB" sz="1900" dirty="0" err="1"/>
              <a:t>stratejisi</a:t>
            </a:r>
            <a:r>
              <a:rPr lang="en-GB" sz="1900" dirty="0"/>
              <a:t> </a:t>
            </a:r>
            <a:r>
              <a:rPr lang="en-GB" sz="1900" dirty="0" err="1"/>
              <a:t>veri</a:t>
            </a:r>
            <a:r>
              <a:rPr lang="en-GB" sz="1900" dirty="0"/>
              <a:t> </a:t>
            </a:r>
            <a:r>
              <a:rPr lang="en-GB" sz="1900" dirty="0" err="1"/>
              <a:t>sayısının</a:t>
            </a:r>
            <a:r>
              <a:rPr lang="en-GB" sz="1900" dirty="0"/>
              <a:t> </a:t>
            </a:r>
            <a:r>
              <a:rPr lang="en-GB" sz="1900" dirty="0" err="1"/>
              <a:t>az</a:t>
            </a:r>
            <a:r>
              <a:rPr lang="en-GB" sz="1900" dirty="0"/>
              <a:t> </a:t>
            </a:r>
            <a:r>
              <a:rPr lang="en-GB" sz="1900" dirty="0" err="1"/>
              <a:t>olduğu</a:t>
            </a:r>
            <a:r>
              <a:rPr lang="en-GB" sz="1900" dirty="0"/>
              <a:t> </a:t>
            </a:r>
            <a:r>
              <a:rPr lang="en-GB" sz="1900" dirty="0" err="1"/>
              <a:t>durumlarda</a:t>
            </a:r>
            <a:r>
              <a:rPr lang="en-GB" sz="1900" dirty="0"/>
              <a:t> </a:t>
            </a:r>
            <a:r>
              <a:rPr lang="en-GB" sz="1900" dirty="0" err="1"/>
              <a:t>modelin</a:t>
            </a:r>
            <a:r>
              <a:rPr lang="en-GB" sz="1900" dirty="0"/>
              <a:t> </a:t>
            </a:r>
            <a:r>
              <a:rPr lang="en-GB" sz="1900" dirty="0" err="1"/>
              <a:t>aşırı</a:t>
            </a:r>
            <a:r>
              <a:rPr lang="en-GB" sz="1900" dirty="0"/>
              <a:t> </a:t>
            </a:r>
            <a:r>
              <a:rPr lang="en-GB" sz="1900" dirty="0" err="1"/>
              <a:t>öğrenmeye</a:t>
            </a:r>
            <a:r>
              <a:rPr lang="en-GB" sz="1900" dirty="0"/>
              <a:t> </a:t>
            </a:r>
            <a:r>
              <a:rPr lang="en-GB" sz="1900" dirty="0" err="1"/>
              <a:t>yatkın</a:t>
            </a:r>
            <a:r>
              <a:rPr lang="en-GB" sz="1900" dirty="0"/>
              <a:t> </a:t>
            </a:r>
            <a:r>
              <a:rPr lang="en-GB" sz="1900" dirty="0" err="1"/>
              <a:t>olmasına</a:t>
            </a:r>
            <a:r>
              <a:rPr lang="en-GB" sz="1900" dirty="0"/>
              <a:t> </a:t>
            </a:r>
            <a:r>
              <a:rPr lang="en-GB" sz="1900" dirty="0" err="1"/>
              <a:t>sebebiyet</a:t>
            </a:r>
            <a:r>
              <a:rPr lang="en-GB" sz="1900" dirty="0"/>
              <a:t> </a:t>
            </a:r>
            <a:r>
              <a:rPr lang="en-GB" sz="1900" dirty="0" err="1"/>
              <a:t>verir</a:t>
            </a:r>
            <a:r>
              <a:rPr lang="en-GB" sz="1900" dirty="0"/>
              <a:t>. Bu </a:t>
            </a:r>
            <a:r>
              <a:rPr lang="en-GB" sz="1900" dirty="0" err="1"/>
              <a:t>nedenle</a:t>
            </a:r>
            <a:r>
              <a:rPr lang="en-GB" sz="1900" dirty="0"/>
              <a:t> </a:t>
            </a:r>
            <a:r>
              <a:rPr lang="en-GB" sz="1900" dirty="0" err="1"/>
              <a:t>algoritma</a:t>
            </a:r>
            <a:r>
              <a:rPr lang="en-GB" sz="1900" dirty="0"/>
              <a:t> </a:t>
            </a:r>
            <a:r>
              <a:rPr lang="en-GB" sz="1900" dirty="0" err="1"/>
              <a:t>büyük</a:t>
            </a:r>
            <a:r>
              <a:rPr lang="en-GB" sz="1900" dirty="0"/>
              <a:t> </a:t>
            </a:r>
            <a:r>
              <a:rPr lang="en-GB" sz="1900" dirty="0" err="1"/>
              <a:t>verilerde</a:t>
            </a:r>
            <a:r>
              <a:rPr lang="en-GB" sz="1900" dirty="0"/>
              <a:t> </a:t>
            </a:r>
            <a:r>
              <a:rPr lang="en-GB" sz="1900" dirty="0" err="1"/>
              <a:t>kullanılmak</a:t>
            </a:r>
            <a:r>
              <a:rPr lang="en-GB" sz="1900" dirty="0"/>
              <a:t> </a:t>
            </a:r>
            <a:r>
              <a:rPr lang="en-GB" sz="1900" dirty="0" err="1"/>
              <a:t>için</a:t>
            </a:r>
            <a:r>
              <a:rPr lang="en-GB" sz="1900" dirty="0"/>
              <a:t> </a:t>
            </a:r>
            <a:r>
              <a:rPr lang="en-GB" sz="1900" dirty="0" err="1"/>
              <a:t>daha</a:t>
            </a:r>
            <a:r>
              <a:rPr lang="en-GB" sz="1900" dirty="0"/>
              <a:t> </a:t>
            </a:r>
            <a:r>
              <a:rPr lang="en-GB" sz="1900" dirty="0" err="1"/>
              <a:t>uygundur</a:t>
            </a:r>
            <a:r>
              <a:rPr lang="en-GB" sz="1900" dirty="0"/>
              <a:t>. </a:t>
            </a:r>
            <a:r>
              <a:rPr lang="en-GB" sz="1900" dirty="0" err="1"/>
              <a:t>Ayrıca</a:t>
            </a:r>
            <a:r>
              <a:rPr lang="en-GB" sz="1900" dirty="0"/>
              <a:t> </a:t>
            </a:r>
            <a:r>
              <a:rPr lang="en-GB" sz="1900" dirty="0" err="1"/>
              <a:t>ağaç</a:t>
            </a:r>
            <a:r>
              <a:rPr lang="en-GB" sz="1900" dirty="0"/>
              <a:t> </a:t>
            </a:r>
            <a:r>
              <a:rPr lang="en-GB" sz="1900" dirty="0" err="1"/>
              <a:t>derinliği</a:t>
            </a:r>
            <a:r>
              <a:rPr lang="en-GB" sz="1900" dirty="0"/>
              <a:t>, </a:t>
            </a:r>
            <a:r>
              <a:rPr lang="en-GB" sz="1900" dirty="0" err="1"/>
              <a:t>yaprak</a:t>
            </a:r>
            <a:r>
              <a:rPr lang="en-GB" sz="1900" dirty="0"/>
              <a:t> </a:t>
            </a:r>
            <a:r>
              <a:rPr lang="en-GB" sz="1900" dirty="0" err="1"/>
              <a:t>sayısı</a:t>
            </a:r>
            <a:r>
              <a:rPr lang="en-GB" sz="1900" dirty="0"/>
              <a:t> </a:t>
            </a:r>
            <a:r>
              <a:rPr lang="en-GB" sz="1900" dirty="0" err="1"/>
              <a:t>gibi</a:t>
            </a:r>
            <a:r>
              <a:rPr lang="en-GB" sz="1900" dirty="0"/>
              <a:t> </a:t>
            </a:r>
            <a:r>
              <a:rPr lang="en-GB" sz="1900" dirty="0" err="1"/>
              <a:t>parametreler</a:t>
            </a:r>
            <a:r>
              <a:rPr lang="en-GB" sz="1900" dirty="0"/>
              <a:t> optimize </a:t>
            </a:r>
            <a:r>
              <a:rPr lang="en-GB" sz="1900" dirty="0" err="1"/>
              <a:t>edilip</a:t>
            </a:r>
            <a:r>
              <a:rPr lang="en-GB" sz="1900" dirty="0"/>
              <a:t> </a:t>
            </a:r>
            <a:r>
              <a:rPr lang="en-GB" sz="1900" dirty="0" err="1"/>
              <a:t>aşırı</a:t>
            </a:r>
            <a:r>
              <a:rPr lang="en-GB" sz="1900" dirty="0"/>
              <a:t> </a:t>
            </a:r>
            <a:r>
              <a:rPr lang="en-GB" sz="1900" dirty="0" err="1"/>
              <a:t>öğrenmenin</a:t>
            </a:r>
            <a:r>
              <a:rPr lang="en-GB" sz="1900" dirty="0"/>
              <a:t> </a:t>
            </a:r>
            <a:r>
              <a:rPr lang="en-GB" sz="1900" dirty="0" err="1"/>
              <a:t>önüne</a:t>
            </a:r>
            <a:r>
              <a:rPr lang="en-GB" sz="1900" dirty="0"/>
              <a:t> </a:t>
            </a:r>
            <a:r>
              <a:rPr lang="en-GB" sz="1900" dirty="0" err="1"/>
              <a:t>geçmeye</a:t>
            </a:r>
            <a:r>
              <a:rPr lang="en-GB" sz="1900" dirty="0"/>
              <a:t> </a:t>
            </a:r>
            <a:r>
              <a:rPr lang="en-GB" sz="1900" dirty="0" err="1"/>
              <a:t>çalışılabilir</a:t>
            </a:r>
            <a:r>
              <a:rPr lang="en-GB" sz="1900" dirty="0"/>
              <a:t>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15CC9DA-F9D4-954A-9920-16FEF0299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801" y="165538"/>
            <a:ext cx="5666648" cy="211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12C94D3-BCBA-DE48-8523-FDFB8AC17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801" y="2285123"/>
            <a:ext cx="5666648" cy="192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3758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nl-NL" dirty="0" err="1"/>
              <a:t>lightgbm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0A60AE-58B8-9D44-9032-BE08E3F7B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76552"/>
            <a:ext cx="9905999" cy="5013433"/>
          </a:xfrm>
        </p:spPr>
        <p:txBody>
          <a:bodyPr>
            <a:normAutofit fontScale="92500"/>
          </a:bodyPr>
          <a:lstStyle/>
          <a:p>
            <a:r>
              <a:rPr lang="en-GB" dirty="0"/>
              <a:t>Advantages of Light GBM</a:t>
            </a:r>
          </a:p>
          <a:p>
            <a:r>
              <a:rPr lang="en-GB" b="1" dirty="0"/>
              <a:t>Faster training speed and higher efficiency</a:t>
            </a:r>
            <a:r>
              <a:rPr lang="en-GB" dirty="0"/>
              <a:t>: Light GBM use histogram based algorithm </a:t>
            </a:r>
            <a:r>
              <a:rPr lang="en-GB" dirty="0" err="1"/>
              <a:t>i.e</a:t>
            </a:r>
            <a:r>
              <a:rPr lang="en-GB" dirty="0"/>
              <a:t> it buckets continuous feature values into discrete bins which fasten the training procedure.</a:t>
            </a:r>
          </a:p>
          <a:p>
            <a:r>
              <a:rPr lang="en-GB" b="1" dirty="0"/>
              <a:t>Lower memory usage:</a:t>
            </a:r>
            <a:r>
              <a:rPr lang="en-GB" dirty="0"/>
              <a:t> Replaces continuous values to discrete bins which result in lower memory usage.</a:t>
            </a:r>
          </a:p>
          <a:p>
            <a:r>
              <a:rPr lang="en-GB" b="1" dirty="0"/>
              <a:t>Better accuracy than any other boosting algorithm:</a:t>
            </a:r>
            <a:r>
              <a:rPr lang="en-GB" dirty="0"/>
              <a:t> It produces much more complex trees by following leaf wise split approach rather than a level-wise approach which is the main factor in achieving higher accuracy. However, it can sometimes lead to overfitting which can be avoided by setting the </a:t>
            </a:r>
            <a:r>
              <a:rPr lang="en-GB" dirty="0" err="1"/>
              <a:t>max_depth</a:t>
            </a:r>
            <a:r>
              <a:rPr lang="en-GB" dirty="0"/>
              <a:t> parameter.</a:t>
            </a:r>
          </a:p>
          <a:p>
            <a:r>
              <a:rPr lang="en-GB" b="1" dirty="0"/>
              <a:t>Compatibility with Large Datasets:</a:t>
            </a:r>
            <a:r>
              <a:rPr lang="en-GB" dirty="0"/>
              <a:t> It is capable of performing equally good with large datasets with a significant reduction in training time as compared to XGBOOST.</a:t>
            </a:r>
          </a:p>
          <a:p>
            <a:r>
              <a:rPr lang="en-GB" b="1" dirty="0"/>
              <a:t>Parallel learning supported.</a:t>
            </a:r>
            <a:endParaRPr lang="en-GB" dirty="0"/>
          </a:p>
          <a:p>
            <a:pPr marL="0" indent="0">
              <a:buNone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2822868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nl-NL" dirty="0" err="1"/>
              <a:t>catboost</a:t>
            </a:r>
            <a:endParaRPr lang="en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83C897-6FD3-8B4D-9172-34F55BC47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79152" y="2016125"/>
            <a:ext cx="6148021" cy="3449638"/>
          </a:xfrm>
        </p:spPr>
      </p:pic>
    </p:spTree>
    <p:extLst>
      <p:ext uri="{BB962C8B-B14F-4D97-AF65-F5344CB8AC3E}">
        <p14:creationId xmlns:p14="http://schemas.microsoft.com/office/powerpoint/2010/main" val="255658946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nl-NL" dirty="0" err="1"/>
              <a:t>catboost</a:t>
            </a:r>
            <a:endParaRPr lang="en-N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3BAE3EA-C466-6B41-BF15-4A582B267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79152" y="2016125"/>
            <a:ext cx="6148021" cy="3449638"/>
          </a:xfrm>
        </p:spPr>
      </p:pic>
    </p:spTree>
    <p:extLst>
      <p:ext uri="{BB962C8B-B14F-4D97-AF65-F5344CB8AC3E}">
        <p14:creationId xmlns:p14="http://schemas.microsoft.com/office/powerpoint/2010/main" val="75420820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221E-E03C-DF45-A65D-4C1D937D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4291"/>
          </a:xfrm>
        </p:spPr>
        <p:txBody>
          <a:bodyPr/>
          <a:lstStyle/>
          <a:p>
            <a:r>
              <a:rPr lang="nl-NL" dirty="0" err="1"/>
              <a:t>catboost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B09B9C-3C32-1E4E-A805-E28401E0C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9218" name="Picture 2" descr="Boosting Algorithms Characteristics Comparison">
            <a:extLst>
              <a:ext uri="{FF2B5EF4-FFF2-40B4-BE49-F238E27FC236}">
                <a16:creationId xmlns:a16="http://schemas.microsoft.com/office/drawing/2014/main" id="{A67A4FFE-301D-1C44-B6EC-5C42499B0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453081"/>
            <a:ext cx="9905998" cy="5949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966418"/>
      </p:ext>
    </p:extLst>
  </p:cSld>
  <p:clrMapOvr>
    <a:masterClrMapping/>
  </p:clrMapOvr>
</p:sld>
</file>

<file path=ppt/theme/theme1.xml><?xml version="1.0" encoding="utf-8"?>
<a:theme xmlns:a="http://schemas.openxmlformats.org/drawingml/2006/main" name="Galeri">
  <a:themeElements>
    <a:clrScheme name="Galeri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eri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i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7589</TotalTime>
  <Words>1715</Words>
  <Application>Microsoft Office PowerPoint</Application>
  <PresentationFormat>Geniş ekran</PresentationFormat>
  <Paragraphs>236</Paragraphs>
  <Slides>95</Slides>
  <Notes>80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9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95</vt:i4>
      </vt:variant>
    </vt:vector>
  </HeadingPairs>
  <TitlesOfParts>
    <vt:vector size="105" baseType="lpstr">
      <vt:lpstr>Arial</vt:lpstr>
      <vt:lpstr>Calibri</vt:lpstr>
      <vt:lpstr>Charter</vt:lpstr>
      <vt:lpstr>Charter</vt:lpstr>
      <vt:lpstr>Gill Sans</vt:lpstr>
      <vt:lpstr>Gill Sans MT</vt:lpstr>
      <vt:lpstr>Harding</vt:lpstr>
      <vt:lpstr>Roboto</vt:lpstr>
      <vt:lpstr>sohne</vt:lpstr>
      <vt:lpstr>Galeri</vt:lpstr>
      <vt:lpstr>MaCHINE LEARNING</vt:lpstr>
      <vt:lpstr>Dogrusal olmayan Regresyon Yontemleri </vt:lpstr>
      <vt:lpstr>Dogrusal olmayan Regresyon Yontemleri </vt:lpstr>
      <vt:lpstr>Dogrusal olmayan Regresyon Yontemleri </vt:lpstr>
      <vt:lpstr>Dogrusal olmayan Regresyon Yontemleri </vt:lpstr>
      <vt:lpstr>KNN Regresyon Modeli</vt:lpstr>
      <vt:lpstr>KNN Regresyon Modeli</vt:lpstr>
      <vt:lpstr>KNN Regresyon Modeli</vt:lpstr>
      <vt:lpstr>KNN Regresyon Modeli</vt:lpstr>
      <vt:lpstr>PowerPoint Sunusu</vt:lpstr>
      <vt:lpstr>KNN Regresyon Modeli</vt:lpstr>
      <vt:lpstr>SVR Regresyon Modeli</vt:lpstr>
      <vt:lpstr>SVR Regresyon Modeli</vt:lpstr>
      <vt:lpstr>SVR Regresyon Modeli</vt:lpstr>
      <vt:lpstr>SVR Regresyon Modeli</vt:lpstr>
      <vt:lpstr>SVR Regresyon Modeli</vt:lpstr>
      <vt:lpstr>Yapay sinir aglari Regresyon Modeli</vt:lpstr>
      <vt:lpstr>Yapay sinir aglari Regresyon Modeli</vt:lpstr>
      <vt:lpstr>Neural Network</vt:lpstr>
      <vt:lpstr>Neural Network</vt:lpstr>
      <vt:lpstr>Neural Network</vt:lpstr>
      <vt:lpstr>Neural Network</vt:lpstr>
      <vt:lpstr>Neural Network</vt:lpstr>
      <vt:lpstr>Neural Network</vt:lpstr>
      <vt:lpstr>Neural Network</vt:lpstr>
      <vt:lpstr>Neural Network</vt:lpstr>
      <vt:lpstr>Neural Network</vt:lpstr>
      <vt:lpstr>Neural Network</vt:lpstr>
      <vt:lpstr>Neural Network</vt:lpstr>
      <vt:lpstr>Neural Network</vt:lpstr>
      <vt:lpstr>Neural Network</vt:lpstr>
      <vt:lpstr>Neural Network</vt:lpstr>
      <vt:lpstr>Neural Network</vt:lpstr>
      <vt:lpstr>Neural Network</vt:lpstr>
      <vt:lpstr>Neural Network</vt:lpstr>
      <vt:lpstr>Neural Network</vt:lpstr>
      <vt:lpstr>Neural Network</vt:lpstr>
      <vt:lpstr>CART(classification and regression trees)</vt:lpstr>
      <vt:lpstr>CART(classification and regression trees)</vt:lpstr>
      <vt:lpstr>CART(classification and regression trees)</vt:lpstr>
      <vt:lpstr>CART(classification and regression trees)</vt:lpstr>
      <vt:lpstr>CART(classification and regression trees)</vt:lpstr>
      <vt:lpstr>Tree-Based Models</vt:lpstr>
      <vt:lpstr>Topluluk Öğrenme Yöntemleri Nedir? (Ensemble Classifier)</vt:lpstr>
      <vt:lpstr>Topluluk Öğrenme Yöntemleri Nedir? (Ensemble Classifier)</vt:lpstr>
      <vt:lpstr>Bagged tree regression</vt:lpstr>
      <vt:lpstr>Bagged tree regression</vt:lpstr>
      <vt:lpstr>Bagged tree regression</vt:lpstr>
      <vt:lpstr>Ensemble Methods</vt:lpstr>
      <vt:lpstr>Ensemble Methods</vt:lpstr>
      <vt:lpstr>Ensemble Methods</vt:lpstr>
      <vt:lpstr>Ensemble Methods</vt:lpstr>
      <vt:lpstr>Ensemble Methods</vt:lpstr>
      <vt:lpstr>Ensemble Methods</vt:lpstr>
      <vt:lpstr>Random forest</vt:lpstr>
      <vt:lpstr>Random forest</vt:lpstr>
      <vt:lpstr>Random forest</vt:lpstr>
      <vt:lpstr>Random forest</vt:lpstr>
      <vt:lpstr>Random forest</vt:lpstr>
      <vt:lpstr>Random forest</vt:lpstr>
      <vt:lpstr>Tree-Based Models</vt:lpstr>
      <vt:lpstr>GBM</vt:lpstr>
      <vt:lpstr>GBM</vt:lpstr>
      <vt:lpstr>GBM</vt:lpstr>
      <vt:lpstr>GBM</vt:lpstr>
      <vt:lpstr>Ensemble Methods</vt:lpstr>
      <vt:lpstr>Ensemble Methods</vt:lpstr>
      <vt:lpstr>Ensemble Methods</vt:lpstr>
      <vt:lpstr>Ensemble Methods</vt:lpstr>
      <vt:lpstr>Ensemble Methods</vt:lpstr>
      <vt:lpstr>Ensemble Methods</vt:lpstr>
      <vt:lpstr>Ensemble Methods</vt:lpstr>
      <vt:lpstr>Ensemble Methods</vt:lpstr>
      <vt:lpstr>Ensemble Methods</vt:lpstr>
      <vt:lpstr>Ensemble Methods</vt:lpstr>
      <vt:lpstr>Ensemble Methods</vt:lpstr>
      <vt:lpstr>Ensemble Methods</vt:lpstr>
      <vt:lpstr>Ensemble Methods</vt:lpstr>
      <vt:lpstr>Ensemble Methods</vt:lpstr>
      <vt:lpstr>Ensemble Methods</vt:lpstr>
      <vt:lpstr>Ensemble Methods</vt:lpstr>
      <vt:lpstr>GBM</vt:lpstr>
      <vt:lpstr>GBM</vt:lpstr>
      <vt:lpstr>GBM</vt:lpstr>
      <vt:lpstr>PowerPoint Sunusu</vt:lpstr>
      <vt:lpstr>XGBOOST</vt:lpstr>
      <vt:lpstr>XGBOOST</vt:lpstr>
      <vt:lpstr>XGBOOST</vt:lpstr>
      <vt:lpstr>lightgbm</vt:lpstr>
      <vt:lpstr>lightgbm</vt:lpstr>
      <vt:lpstr>PowerPoint Sunusu</vt:lpstr>
      <vt:lpstr>lightgbm</vt:lpstr>
      <vt:lpstr>catboost</vt:lpstr>
      <vt:lpstr>catboost</vt:lpstr>
      <vt:lpstr>catboost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Fatih Demir</dc:creator>
  <cp:lastModifiedBy>ersin öztürk</cp:lastModifiedBy>
  <cp:revision>22</cp:revision>
  <dcterms:created xsi:type="dcterms:W3CDTF">2021-12-10T21:13:44Z</dcterms:created>
  <dcterms:modified xsi:type="dcterms:W3CDTF">2024-04-19T20:54:53Z</dcterms:modified>
</cp:coreProperties>
</file>